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3" r:id="rId6"/>
    <p:sldId id="259" r:id="rId7"/>
    <p:sldId id="262" r:id="rId8"/>
    <p:sldId id="261" r:id="rId9"/>
    <p:sldId id="26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BA8329-FB5D-4D83-A5D9-DEDEAF1F56B9}" v="131" dt="2024-07-05T10:34:58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4C977-65CB-4905-AFC5-8F97E88EF3B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1E959FD-F4E4-4154-8859-8E094402FCA7}">
      <dgm:prSet phldrT="[Text]" custT="1"/>
      <dgm:spPr/>
      <dgm:t>
        <a:bodyPr/>
        <a:lstStyle/>
        <a:p>
          <a:r>
            <a:rPr lang="en-GB" sz="1800" dirty="0"/>
            <a:t>Parish Councillor Chair</a:t>
          </a:r>
        </a:p>
      </dgm:t>
    </dgm:pt>
    <dgm:pt modelId="{8FF01465-33D3-449B-9044-4D9D568B625B}" type="parTrans" cxnId="{3BB6161F-BFE8-4C55-AAB3-40DD7DFFE6D8}">
      <dgm:prSet/>
      <dgm:spPr/>
      <dgm:t>
        <a:bodyPr/>
        <a:lstStyle/>
        <a:p>
          <a:endParaRPr lang="en-GB"/>
        </a:p>
      </dgm:t>
    </dgm:pt>
    <dgm:pt modelId="{64D6BCFE-8CBD-4B46-B348-6BA36F3137AA}" type="sibTrans" cxnId="{3BB6161F-BFE8-4C55-AAB3-40DD7DFFE6D8}">
      <dgm:prSet/>
      <dgm:spPr/>
      <dgm:t>
        <a:bodyPr/>
        <a:lstStyle/>
        <a:p>
          <a:endParaRPr lang="en-GB"/>
        </a:p>
      </dgm:t>
    </dgm:pt>
    <dgm:pt modelId="{4652599B-BC52-43B6-B00E-4079ADEB2CEE}">
      <dgm:prSet phldrT="[Text]" custT="1"/>
      <dgm:spPr/>
      <dgm:t>
        <a:bodyPr/>
        <a:lstStyle/>
        <a:p>
          <a:r>
            <a:rPr lang="en-GB" sz="1600" dirty="0"/>
            <a:t>Parish Councillor Deputy Chair</a:t>
          </a:r>
        </a:p>
      </dgm:t>
    </dgm:pt>
    <dgm:pt modelId="{AD4BDE59-03A8-4E24-B3FD-B5118668028D}" type="sibTrans" cxnId="{5AB4FDBE-54D2-4262-BB04-AF25E463F9E7}">
      <dgm:prSet/>
      <dgm:spPr/>
      <dgm:t>
        <a:bodyPr/>
        <a:lstStyle/>
        <a:p>
          <a:endParaRPr lang="en-GB"/>
        </a:p>
      </dgm:t>
    </dgm:pt>
    <dgm:pt modelId="{30B8CE3F-F9F6-4FE6-A5CD-EE593867037A}" type="parTrans" cxnId="{5AB4FDBE-54D2-4262-BB04-AF25E463F9E7}">
      <dgm:prSet/>
      <dgm:spPr/>
      <dgm:t>
        <a:bodyPr/>
        <a:lstStyle/>
        <a:p>
          <a:endParaRPr lang="en-GB"/>
        </a:p>
      </dgm:t>
    </dgm:pt>
    <dgm:pt modelId="{E625B961-2FD0-4665-8EFC-0C98217D0B3D}">
      <dgm:prSet phldrT="[Text]" custT="1"/>
      <dgm:spPr/>
      <dgm:t>
        <a:bodyPr/>
        <a:lstStyle/>
        <a:p>
          <a:r>
            <a:rPr lang="en-GB" sz="1600" dirty="0"/>
            <a:t>Licencing DPS</a:t>
          </a:r>
        </a:p>
      </dgm:t>
    </dgm:pt>
    <dgm:pt modelId="{1EFED9A4-9C39-431A-B84F-12CA9C452B14}" type="sibTrans" cxnId="{9FF01AB7-CD26-48B2-B236-FF24CCA48327}">
      <dgm:prSet/>
      <dgm:spPr/>
      <dgm:t>
        <a:bodyPr/>
        <a:lstStyle/>
        <a:p>
          <a:endParaRPr lang="en-GB"/>
        </a:p>
      </dgm:t>
    </dgm:pt>
    <dgm:pt modelId="{7210A39D-53EF-42FF-97A3-B9C1CDA2BE3A}" type="parTrans" cxnId="{9FF01AB7-CD26-48B2-B236-FF24CCA48327}">
      <dgm:prSet/>
      <dgm:spPr/>
      <dgm:t>
        <a:bodyPr/>
        <a:lstStyle/>
        <a:p>
          <a:endParaRPr lang="en-GB"/>
        </a:p>
      </dgm:t>
    </dgm:pt>
    <dgm:pt modelId="{1CA794D9-7D8C-429A-9D9C-50A524DF47EA}">
      <dgm:prSet custT="1"/>
      <dgm:spPr/>
      <dgm:t>
        <a:bodyPr/>
        <a:lstStyle/>
        <a:p>
          <a:r>
            <a:rPr lang="en-GB" sz="1800" dirty="0"/>
            <a:t> Beth</a:t>
          </a:r>
        </a:p>
        <a:p>
          <a:r>
            <a:rPr lang="en-GB" sz="1600" dirty="0"/>
            <a:t>Customer Service </a:t>
          </a:r>
        </a:p>
        <a:p>
          <a:r>
            <a:rPr lang="en-GB" sz="1600" dirty="0"/>
            <a:t>&amp; Marketing </a:t>
          </a:r>
        </a:p>
      </dgm:t>
    </dgm:pt>
    <dgm:pt modelId="{43DBE02A-CCDC-4EDA-8B59-CC91C7B1CF71}" type="parTrans" cxnId="{94040956-B52C-4DA7-ABA2-BE96BF20B46E}">
      <dgm:prSet/>
      <dgm:spPr/>
      <dgm:t>
        <a:bodyPr/>
        <a:lstStyle/>
        <a:p>
          <a:endParaRPr lang="en-GB"/>
        </a:p>
      </dgm:t>
    </dgm:pt>
    <dgm:pt modelId="{90328943-F444-4332-8BBB-28B636F3D7BD}" type="sibTrans" cxnId="{94040956-B52C-4DA7-ABA2-BE96BF20B46E}">
      <dgm:prSet/>
      <dgm:spPr/>
      <dgm:t>
        <a:bodyPr/>
        <a:lstStyle/>
        <a:p>
          <a:endParaRPr lang="en-GB"/>
        </a:p>
      </dgm:t>
    </dgm:pt>
    <dgm:pt modelId="{ABB73F8B-8C48-4714-B3DE-A243901B7D8A}">
      <dgm:prSet custT="1"/>
      <dgm:spPr/>
      <dgm:t>
        <a:bodyPr/>
        <a:lstStyle/>
        <a:p>
          <a:r>
            <a:rPr lang="en-GB" sz="1800" dirty="0"/>
            <a:t>Event Planning, eventually x 2</a:t>
          </a:r>
        </a:p>
      </dgm:t>
    </dgm:pt>
    <dgm:pt modelId="{F31D9790-64D4-4540-A15A-48549733A1D2}" type="parTrans" cxnId="{5E1FBB30-C3A0-4D0F-943D-C35926937C3F}">
      <dgm:prSet/>
      <dgm:spPr/>
      <dgm:t>
        <a:bodyPr/>
        <a:lstStyle/>
        <a:p>
          <a:endParaRPr lang="en-GB"/>
        </a:p>
      </dgm:t>
    </dgm:pt>
    <dgm:pt modelId="{13F76869-797F-4A4B-95F2-38F9393E2E44}" type="sibTrans" cxnId="{5E1FBB30-C3A0-4D0F-943D-C35926937C3F}">
      <dgm:prSet/>
      <dgm:spPr/>
      <dgm:t>
        <a:bodyPr/>
        <a:lstStyle/>
        <a:p>
          <a:endParaRPr lang="en-GB"/>
        </a:p>
      </dgm:t>
    </dgm:pt>
    <dgm:pt modelId="{730AD8A4-D018-4345-A33D-51B870984C0C}">
      <dgm:prSet/>
      <dgm:spPr/>
      <dgm:t>
        <a:bodyPr/>
        <a:lstStyle/>
        <a:p>
          <a:r>
            <a:rPr lang="en-GB" sz="1600" dirty="0"/>
            <a:t>Volunteers </a:t>
          </a:r>
          <a:r>
            <a:rPr lang="en-GB" sz="1200" baseline="0" dirty="0"/>
            <a:t>( </a:t>
          </a:r>
          <a:r>
            <a:rPr lang="en-GB" dirty="0"/>
            <a:t>includes</a:t>
          </a:r>
          <a:r>
            <a:rPr lang="en-GB" sz="1200" baseline="0" dirty="0"/>
            <a:t> committee)</a:t>
          </a:r>
        </a:p>
        <a:p>
          <a:r>
            <a:rPr lang="en-GB" sz="1400" dirty="0"/>
            <a:t>To support events and activities</a:t>
          </a:r>
        </a:p>
      </dgm:t>
    </dgm:pt>
    <dgm:pt modelId="{5CE85BE5-94B6-4924-9D14-0002055B74FB}" type="parTrans" cxnId="{E0533A9B-8BC4-43EC-B422-EB1ACB19A84E}">
      <dgm:prSet/>
      <dgm:spPr/>
      <dgm:t>
        <a:bodyPr/>
        <a:lstStyle/>
        <a:p>
          <a:endParaRPr lang="en-GB"/>
        </a:p>
      </dgm:t>
    </dgm:pt>
    <dgm:pt modelId="{85690910-B59C-454C-A137-7E29D4863BF0}" type="sibTrans" cxnId="{E0533A9B-8BC4-43EC-B422-EB1ACB19A84E}">
      <dgm:prSet/>
      <dgm:spPr/>
      <dgm:t>
        <a:bodyPr/>
        <a:lstStyle/>
        <a:p>
          <a:endParaRPr lang="en-GB"/>
        </a:p>
      </dgm:t>
    </dgm:pt>
    <dgm:pt modelId="{2A541593-BD39-4B91-AA22-6D24EDF59CCC}" type="pres">
      <dgm:prSet presAssocID="{1714C977-65CB-4905-AFC5-8F97E88EF3B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E0E1681-A74C-41DE-8346-F92F51FCAC37}" type="pres">
      <dgm:prSet presAssocID="{61E959FD-F4E4-4154-8859-8E094402FCA7}" presName="hierRoot1" presStyleCnt="0">
        <dgm:presLayoutVars>
          <dgm:hierBranch val="init"/>
        </dgm:presLayoutVars>
      </dgm:prSet>
      <dgm:spPr/>
    </dgm:pt>
    <dgm:pt modelId="{1A0CB05E-4A79-4748-9A79-6FDD1ED297D4}" type="pres">
      <dgm:prSet presAssocID="{61E959FD-F4E4-4154-8859-8E094402FCA7}" presName="rootComposite1" presStyleCnt="0"/>
      <dgm:spPr/>
    </dgm:pt>
    <dgm:pt modelId="{B039DA32-6FC6-4A43-BB93-992F130BA131}" type="pres">
      <dgm:prSet presAssocID="{61E959FD-F4E4-4154-8859-8E094402FCA7}" presName="rootText1" presStyleLbl="node0" presStyleIdx="0" presStyleCnt="1">
        <dgm:presLayoutVars>
          <dgm:chPref val="3"/>
        </dgm:presLayoutVars>
      </dgm:prSet>
      <dgm:spPr/>
    </dgm:pt>
    <dgm:pt modelId="{4E9FB559-892F-4514-BF5A-619865699C2C}" type="pres">
      <dgm:prSet presAssocID="{61E959FD-F4E4-4154-8859-8E094402FCA7}" presName="rootConnector1" presStyleLbl="node1" presStyleIdx="0" presStyleCnt="0"/>
      <dgm:spPr/>
    </dgm:pt>
    <dgm:pt modelId="{7E55779B-4DB9-414D-AC7E-EA8803683091}" type="pres">
      <dgm:prSet presAssocID="{61E959FD-F4E4-4154-8859-8E094402FCA7}" presName="hierChild2" presStyleCnt="0"/>
      <dgm:spPr/>
    </dgm:pt>
    <dgm:pt modelId="{A604C327-1A83-4830-AB00-8CC8225F631E}" type="pres">
      <dgm:prSet presAssocID="{30B8CE3F-F9F6-4FE6-A5CD-EE593867037A}" presName="Name37" presStyleLbl="parChTrans1D2" presStyleIdx="0" presStyleCnt="4"/>
      <dgm:spPr/>
    </dgm:pt>
    <dgm:pt modelId="{A19492CB-B6A7-4D1D-A5E0-1F2B6A10D4FA}" type="pres">
      <dgm:prSet presAssocID="{4652599B-BC52-43B6-B00E-4079ADEB2CEE}" presName="hierRoot2" presStyleCnt="0">
        <dgm:presLayoutVars>
          <dgm:hierBranch val="init"/>
        </dgm:presLayoutVars>
      </dgm:prSet>
      <dgm:spPr/>
    </dgm:pt>
    <dgm:pt modelId="{10D9C0E3-1406-437E-9BE3-B304265E890D}" type="pres">
      <dgm:prSet presAssocID="{4652599B-BC52-43B6-B00E-4079ADEB2CEE}" presName="rootComposite" presStyleCnt="0"/>
      <dgm:spPr/>
    </dgm:pt>
    <dgm:pt modelId="{7C643D87-DD6F-4C06-A3A8-9374F18BF727}" type="pres">
      <dgm:prSet presAssocID="{4652599B-BC52-43B6-B00E-4079ADEB2CEE}" presName="rootText" presStyleLbl="node2" presStyleIdx="0" presStyleCnt="4">
        <dgm:presLayoutVars>
          <dgm:chPref val="3"/>
        </dgm:presLayoutVars>
      </dgm:prSet>
      <dgm:spPr/>
    </dgm:pt>
    <dgm:pt modelId="{1D9745AB-764E-4DD3-A798-EB797C81B5A1}" type="pres">
      <dgm:prSet presAssocID="{4652599B-BC52-43B6-B00E-4079ADEB2CEE}" presName="rootConnector" presStyleLbl="node2" presStyleIdx="0" presStyleCnt="4"/>
      <dgm:spPr/>
    </dgm:pt>
    <dgm:pt modelId="{1F2D9CF4-96FB-4094-9AC0-8836BE5B588B}" type="pres">
      <dgm:prSet presAssocID="{4652599B-BC52-43B6-B00E-4079ADEB2CEE}" presName="hierChild4" presStyleCnt="0"/>
      <dgm:spPr/>
    </dgm:pt>
    <dgm:pt modelId="{3D653156-DCA9-4B63-A7AC-50414220D690}" type="pres">
      <dgm:prSet presAssocID="{4652599B-BC52-43B6-B00E-4079ADEB2CEE}" presName="hierChild5" presStyleCnt="0"/>
      <dgm:spPr/>
    </dgm:pt>
    <dgm:pt modelId="{072217F5-05AF-4A28-A525-41FD27F201E4}" type="pres">
      <dgm:prSet presAssocID="{7210A39D-53EF-42FF-97A3-B9C1CDA2BE3A}" presName="Name37" presStyleLbl="parChTrans1D2" presStyleIdx="1" presStyleCnt="4"/>
      <dgm:spPr/>
    </dgm:pt>
    <dgm:pt modelId="{E5C58823-FB3D-46D5-9588-BBD88E7FC0C7}" type="pres">
      <dgm:prSet presAssocID="{E625B961-2FD0-4665-8EFC-0C98217D0B3D}" presName="hierRoot2" presStyleCnt="0">
        <dgm:presLayoutVars>
          <dgm:hierBranch val="init"/>
        </dgm:presLayoutVars>
      </dgm:prSet>
      <dgm:spPr/>
    </dgm:pt>
    <dgm:pt modelId="{3EA9E023-D2EB-4968-A944-EDA2F2C75FCE}" type="pres">
      <dgm:prSet presAssocID="{E625B961-2FD0-4665-8EFC-0C98217D0B3D}" presName="rootComposite" presStyleCnt="0"/>
      <dgm:spPr/>
    </dgm:pt>
    <dgm:pt modelId="{20058C99-196E-4723-A10E-E638D8567E19}" type="pres">
      <dgm:prSet presAssocID="{E625B961-2FD0-4665-8EFC-0C98217D0B3D}" presName="rootText" presStyleLbl="node2" presStyleIdx="1" presStyleCnt="4">
        <dgm:presLayoutVars>
          <dgm:chPref val="3"/>
        </dgm:presLayoutVars>
      </dgm:prSet>
      <dgm:spPr/>
    </dgm:pt>
    <dgm:pt modelId="{B8BEB45F-373A-47E1-888B-E2EE6F665C0D}" type="pres">
      <dgm:prSet presAssocID="{E625B961-2FD0-4665-8EFC-0C98217D0B3D}" presName="rootConnector" presStyleLbl="node2" presStyleIdx="1" presStyleCnt="4"/>
      <dgm:spPr/>
    </dgm:pt>
    <dgm:pt modelId="{86B85632-9614-488B-909A-57ADD34F9352}" type="pres">
      <dgm:prSet presAssocID="{E625B961-2FD0-4665-8EFC-0C98217D0B3D}" presName="hierChild4" presStyleCnt="0"/>
      <dgm:spPr/>
    </dgm:pt>
    <dgm:pt modelId="{25732990-EA5E-48F2-AC2F-19AD70A165BB}" type="pres">
      <dgm:prSet presAssocID="{E625B961-2FD0-4665-8EFC-0C98217D0B3D}" presName="hierChild5" presStyleCnt="0"/>
      <dgm:spPr/>
    </dgm:pt>
    <dgm:pt modelId="{E49FD12C-CB19-4A7A-BD3E-B53453674483}" type="pres">
      <dgm:prSet presAssocID="{43DBE02A-CCDC-4EDA-8B59-CC91C7B1CF71}" presName="Name37" presStyleLbl="parChTrans1D2" presStyleIdx="2" presStyleCnt="4"/>
      <dgm:spPr/>
    </dgm:pt>
    <dgm:pt modelId="{13421777-A686-45E5-80F0-75FB16383690}" type="pres">
      <dgm:prSet presAssocID="{1CA794D9-7D8C-429A-9D9C-50A524DF47EA}" presName="hierRoot2" presStyleCnt="0">
        <dgm:presLayoutVars>
          <dgm:hierBranch val="init"/>
        </dgm:presLayoutVars>
      </dgm:prSet>
      <dgm:spPr/>
    </dgm:pt>
    <dgm:pt modelId="{78F83AD5-1D21-4EEB-AE82-9F73A95C04F3}" type="pres">
      <dgm:prSet presAssocID="{1CA794D9-7D8C-429A-9D9C-50A524DF47EA}" presName="rootComposite" presStyleCnt="0"/>
      <dgm:spPr/>
    </dgm:pt>
    <dgm:pt modelId="{2F7CE58A-6033-4850-8767-1E54726D109F}" type="pres">
      <dgm:prSet presAssocID="{1CA794D9-7D8C-429A-9D9C-50A524DF47EA}" presName="rootText" presStyleLbl="node2" presStyleIdx="2" presStyleCnt="4">
        <dgm:presLayoutVars>
          <dgm:chPref val="3"/>
        </dgm:presLayoutVars>
      </dgm:prSet>
      <dgm:spPr/>
    </dgm:pt>
    <dgm:pt modelId="{016A5E6D-628E-4AE3-97BA-D37223895992}" type="pres">
      <dgm:prSet presAssocID="{1CA794D9-7D8C-429A-9D9C-50A524DF47EA}" presName="rootConnector" presStyleLbl="node2" presStyleIdx="2" presStyleCnt="4"/>
      <dgm:spPr/>
    </dgm:pt>
    <dgm:pt modelId="{23D66B26-7508-42F8-A3EF-51B51C9E73CC}" type="pres">
      <dgm:prSet presAssocID="{1CA794D9-7D8C-429A-9D9C-50A524DF47EA}" presName="hierChild4" presStyleCnt="0"/>
      <dgm:spPr/>
    </dgm:pt>
    <dgm:pt modelId="{E791D88B-B914-4095-AC67-2589E99236B3}" type="pres">
      <dgm:prSet presAssocID="{1CA794D9-7D8C-429A-9D9C-50A524DF47EA}" presName="hierChild5" presStyleCnt="0"/>
      <dgm:spPr/>
    </dgm:pt>
    <dgm:pt modelId="{ED48FFE9-923B-4C2C-B208-76B298A3E85B}" type="pres">
      <dgm:prSet presAssocID="{F31D9790-64D4-4540-A15A-48549733A1D2}" presName="Name37" presStyleLbl="parChTrans1D2" presStyleIdx="3" presStyleCnt="4"/>
      <dgm:spPr/>
    </dgm:pt>
    <dgm:pt modelId="{9F44663E-2FEA-4709-AC8B-766B8893D4FF}" type="pres">
      <dgm:prSet presAssocID="{ABB73F8B-8C48-4714-B3DE-A243901B7D8A}" presName="hierRoot2" presStyleCnt="0">
        <dgm:presLayoutVars>
          <dgm:hierBranch val="init"/>
        </dgm:presLayoutVars>
      </dgm:prSet>
      <dgm:spPr/>
    </dgm:pt>
    <dgm:pt modelId="{96D8D497-6619-43D1-A9A5-35BD59CA467F}" type="pres">
      <dgm:prSet presAssocID="{ABB73F8B-8C48-4714-B3DE-A243901B7D8A}" presName="rootComposite" presStyleCnt="0"/>
      <dgm:spPr/>
    </dgm:pt>
    <dgm:pt modelId="{E546224C-3867-4040-8258-FE4343A15EE2}" type="pres">
      <dgm:prSet presAssocID="{ABB73F8B-8C48-4714-B3DE-A243901B7D8A}" presName="rootText" presStyleLbl="node2" presStyleIdx="3" presStyleCnt="4">
        <dgm:presLayoutVars>
          <dgm:chPref val="3"/>
        </dgm:presLayoutVars>
      </dgm:prSet>
      <dgm:spPr/>
    </dgm:pt>
    <dgm:pt modelId="{057D2283-50B0-4A81-B59D-70C722314B53}" type="pres">
      <dgm:prSet presAssocID="{ABB73F8B-8C48-4714-B3DE-A243901B7D8A}" presName="rootConnector" presStyleLbl="node2" presStyleIdx="3" presStyleCnt="4"/>
      <dgm:spPr/>
    </dgm:pt>
    <dgm:pt modelId="{F4BBB952-160B-4587-AA75-5E778658B8BA}" type="pres">
      <dgm:prSet presAssocID="{ABB73F8B-8C48-4714-B3DE-A243901B7D8A}" presName="hierChild4" presStyleCnt="0"/>
      <dgm:spPr/>
    </dgm:pt>
    <dgm:pt modelId="{D29F7DCC-2302-41A8-904B-45971A359480}" type="pres">
      <dgm:prSet presAssocID="{5CE85BE5-94B6-4924-9D14-0002055B74FB}" presName="Name37" presStyleLbl="parChTrans1D3" presStyleIdx="0" presStyleCnt="1"/>
      <dgm:spPr/>
    </dgm:pt>
    <dgm:pt modelId="{3B9110CB-7EA0-475A-8BEB-A890C8AD9F18}" type="pres">
      <dgm:prSet presAssocID="{730AD8A4-D018-4345-A33D-51B870984C0C}" presName="hierRoot2" presStyleCnt="0">
        <dgm:presLayoutVars>
          <dgm:hierBranch val="init"/>
        </dgm:presLayoutVars>
      </dgm:prSet>
      <dgm:spPr/>
    </dgm:pt>
    <dgm:pt modelId="{34D930D9-81FA-43AB-AE38-87149540D84E}" type="pres">
      <dgm:prSet presAssocID="{730AD8A4-D018-4345-A33D-51B870984C0C}" presName="rootComposite" presStyleCnt="0"/>
      <dgm:spPr/>
    </dgm:pt>
    <dgm:pt modelId="{697B448D-D1E3-4791-A868-EC94839AC66E}" type="pres">
      <dgm:prSet presAssocID="{730AD8A4-D018-4345-A33D-51B870984C0C}" presName="rootText" presStyleLbl="node3" presStyleIdx="0" presStyleCnt="1">
        <dgm:presLayoutVars>
          <dgm:chPref val="3"/>
        </dgm:presLayoutVars>
      </dgm:prSet>
      <dgm:spPr/>
    </dgm:pt>
    <dgm:pt modelId="{6BC5F1E9-A9C6-40BE-953E-02D5E8057A93}" type="pres">
      <dgm:prSet presAssocID="{730AD8A4-D018-4345-A33D-51B870984C0C}" presName="rootConnector" presStyleLbl="node3" presStyleIdx="0" presStyleCnt="1"/>
      <dgm:spPr/>
    </dgm:pt>
    <dgm:pt modelId="{812DB229-B6D6-4AFD-85DE-351F6529E865}" type="pres">
      <dgm:prSet presAssocID="{730AD8A4-D018-4345-A33D-51B870984C0C}" presName="hierChild4" presStyleCnt="0"/>
      <dgm:spPr/>
    </dgm:pt>
    <dgm:pt modelId="{C094E6E7-92DD-4C47-9608-E5BBED084582}" type="pres">
      <dgm:prSet presAssocID="{730AD8A4-D018-4345-A33D-51B870984C0C}" presName="hierChild5" presStyleCnt="0"/>
      <dgm:spPr/>
    </dgm:pt>
    <dgm:pt modelId="{06153E78-52D6-408D-9BD4-019CCEE365D6}" type="pres">
      <dgm:prSet presAssocID="{ABB73F8B-8C48-4714-B3DE-A243901B7D8A}" presName="hierChild5" presStyleCnt="0"/>
      <dgm:spPr/>
    </dgm:pt>
    <dgm:pt modelId="{4FA538B3-0D34-421B-918E-354ECD9B45D5}" type="pres">
      <dgm:prSet presAssocID="{61E959FD-F4E4-4154-8859-8E094402FCA7}" presName="hierChild3" presStyleCnt="0"/>
      <dgm:spPr/>
    </dgm:pt>
  </dgm:ptLst>
  <dgm:cxnLst>
    <dgm:cxn modelId="{49CB5F02-8DD2-4DE2-8ED8-DE38E9A9D5DA}" type="presOf" srcId="{7210A39D-53EF-42FF-97A3-B9C1CDA2BE3A}" destId="{072217F5-05AF-4A28-A525-41FD27F201E4}" srcOrd="0" destOrd="0" presId="urn:microsoft.com/office/officeart/2005/8/layout/orgChart1"/>
    <dgm:cxn modelId="{CBB0C01E-6B63-445A-969E-532E049C7408}" type="presOf" srcId="{E625B961-2FD0-4665-8EFC-0C98217D0B3D}" destId="{20058C99-196E-4723-A10E-E638D8567E19}" srcOrd="0" destOrd="0" presId="urn:microsoft.com/office/officeart/2005/8/layout/orgChart1"/>
    <dgm:cxn modelId="{3BB6161F-BFE8-4C55-AAB3-40DD7DFFE6D8}" srcId="{1714C977-65CB-4905-AFC5-8F97E88EF3BA}" destId="{61E959FD-F4E4-4154-8859-8E094402FCA7}" srcOrd="0" destOrd="0" parTransId="{8FF01465-33D3-449B-9044-4D9D568B625B}" sibTransId="{64D6BCFE-8CBD-4B46-B348-6BA36F3137AA}"/>
    <dgm:cxn modelId="{2AB9592E-F42B-4C5F-815A-2AB1D7D33509}" type="presOf" srcId="{730AD8A4-D018-4345-A33D-51B870984C0C}" destId="{697B448D-D1E3-4791-A868-EC94839AC66E}" srcOrd="0" destOrd="0" presId="urn:microsoft.com/office/officeart/2005/8/layout/orgChart1"/>
    <dgm:cxn modelId="{5E1FBB30-C3A0-4D0F-943D-C35926937C3F}" srcId="{61E959FD-F4E4-4154-8859-8E094402FCA7}" destId="{ABB73F8B-8C48-4714-B3DE-A243901B7D8A}" srcOrd="3" destOrd="0" parTransId="{F31D9790-64D4-4540-A15A-48549733A1D2}" sibTransId="{13F76869-797F-4A4B-95F2-38F9393E2E44}"/>
    <dgm:cxn modelId="{F9E96160-1DA2-41D7-9980-EEDFC2F757E5}" type="presOf" srcId="{4652599B-BC52-43B6-B00E-4079ADEB2CEE}" destId="{1D9745AB-764E-4DD3-A798-EB797C81B5A1}" srcOrd="1" destOrd="0" presId="urn:microsoft.com/office/officeart/2005/8/layout/orgChart1"/>
    <dgm:cxn modelId="{4E769166-39E7-48BA-83D6-63B34FF09135}" type="presOf" srcId="{1CA794D9-7D8C-429A-9D9C-50A524DF47EA}" destId="{016A5E6D-628E-4AE3-97BA-D37223895992}" srcOrd="1" destOrd="0" presId="urn:microsoft.com/office/officeart/2005/8/layout/orgChart1"/>
    <dgm:cxn modelId="{6940BC4D-B4DA-41F5-B00A-9B9C54B5452A}" type="presOf" srcId="{F31D9790-64D4-4540-A15A-48549733A1D2}" destId="{ED48FFE9-923B-4C2C-B208-76B298A3E85B}" srcOrd="0" destOrd="0" presId="urn:microsoft.com/office/officeart/2005/8/layout/orgChart1"/>
    <dgm:cxn modelId="{8DD4D451-B942-4B33-9115-78CB44B529CB}" type="presOf" srcId="{61E959FD-F4E4-4154-8859-8E094402FCA7}" destId="{4E9FB559-892F-4514-BF5A-619865699C2C}" srcOrd="1" destOrd="0" presId="urn:microsoft.com/office/officeart/2005/8/layout/orgChart1"/>
    <dgm:cxn modelId="{59635874-EB96-4C78-9AFB-B87980B15BBA}" type="presOf" srcId="{ABB73F8B-8C48-4714-B3DE-A243901B7D8A}" destId="{E546224C-3867-4040-8258-FE4343A15EE2}" srcOrd="0" destOrd="0" presId="urn:microsoft.com/office/officeart/2005/8/layout/orgChart1"/>
    <dgm:cxn modelId="{94040956-B52C-4DA7-ABA2-BE96BF20B46E}" srcId="{61E959FD-F4E4-4154-8859-8E094402FCA7}" destId="{1CA794D9-7D8C-429A-9D9C-50A524DF47EA}" srcOrd="2" destOrd="0" parTransId="{43DBE02A-CCDC-4EDA-8B59-CC91C7B1CF71}" sibTransId="{90328943-F444-4332-8BBB-28B636F3D7BD}"/>
    <dgm:cxn modelId="{2A3EED81-40B5-4146-8FC1-1BB8F2BCE878}" type="presOf" srcId="{ABB73F8B-8C48-4714-B3DE-A243901B7D8A}" destId="{057D2283-50B0-4A81-B59D-70C722314B53}" srcOrd="1" destOrd="0" presId="urn:microsoft.com/office/officeart/2005/8/layout/orgChart1"/>
    <dgm:cxn modelId="{B933BF87-4845-4982-BBFF-031A8FA1AA45}" type="presOf" srcId="{5CE85BE5-94B6-4924-9D14-0002055B74FB}" destId="{D29F7DCC-2302-41A8-904B-45971A359480}" srcOrd="0" destOrd="0" presId="urn:microsoft.com/office/officeart/2005/8/layout/orgChart1"/>
    <dgm:cxn modelId="{D1834C92-4536-4F1C-82EA-1A9DD892F17A}" type="presOf" srcId="{730AD8A4-D018-4345-A33D-51B870984C0C}" destId="{6BC5F1E9-A9C6-40BE-953E-02D5E8057A93}" srcOrd="1" destOrd="0" presId="urn:microsoft.com/office/officeart/2005/8/layout/orgChart1"/>
    <dgm:cxn modelId="{F76B5897-5F53-4FC7-B314-BEA224C02638}" type="presOf" srcId="{E625B961-2FD0-4665-8EFC-0C98217D0B3D}" destId="{B8BEB45F-373A-47E1-888B-E2EE6F665C0D}" srcOrd="1" destOrd="0" presId="urn:microsoft.com/office/officeart/2005/8/layout/orgChart1"/>
    <dgm:cxn modelId="{E0533A9B-8BC4-43EC-B422-EB1ACB19A84E}" srcId="{ABB73F8B-8C48-4714-B3DE-A243901B7D8A}" destId="{730AD8A4-D018-4345-A33D-51B870984C0C}" srcOrd="0" destOrd="0" parTransId="{5CE85BE5-94B6-4924-9D14-0002055B74FB}" sibTransId="{85690910-B59C-454C-A137-7E29D4863BF0}"/>
    <dgm:cxn modelId="{ECAD739F-B77A-4FB6-9E73-E0E4AF799DF6}" type="presOf" srcId="{61E959FD-F4E4-4154-8859-8E094402FCA7}" destId="{B039DA32-6FC6-4A43-BB93-992F130BA131}" srcOrd="0" destOrd="0" presId="urn:microsoft.com/office/officeart/2005/8/layout/orgChart1"/>
    <dgm:cxn modelId="{9FF01AB7-CD26-48B2-B236-FF24CCA48327}" srcId="{61E959FD-F4E4-4154-8859-8E094402FCA7}" destId="{E625B961-2FD0-4665-8EFC-0C98217D0B3D}" srcOrd="1" destOrd="0" parTransId="{7210A39D-53EF-42FF-97A3-B9C1CDA2BE3A}" sibTransId="{1EFED9A4-9C39-431A-B84F-12CA9C452B14}"/>
    <dgm:cxn modelId="{4057E8BD-9275-4594-BEE2-9A9E32FBF70F}" type="presOf" srcId="{30B8CE3F-F9F6-4FE6-A5CD-EE593867037A}" destId="{A604C327-1A83-4830-AB00-8CC8225F631E}" srcOrd="0" destOrd="0" presId="urn:microsoft.com/office/officeart/2005/8/layout/orgChart1"/>
    <dgm:cxn modelId="{5AB4FDBE-54D2-4262-BB04-AF25E463F9E7}" srcId="{61E959FD-F4E4-4154-8859-8E094402FCA7}" destId="{4652599B-BC52-43B6-B00E-4079ADEB2CEE}" srcOrd="0" destOrd="0" parTransId="{30B8CE3F-F9F6-4FE6-A5CD-EE593867037A}" sibTransId="{AD4BDE59-03A8-4E24-B3FD-B5118668028D}"/>
    <dgm:cxn modelId="{D54AE1C1-9491-48FC-B3FA-1901DF5BBB1B}" type="presOf" srcId="{1714C977-65CB-4905-AFC5-8F97E88EF3BA}" destId="{2A541593-BD39-4B91-AA22-6D24EDF59CCC}" srcOrd="0" destOrd="0" presId="urn:microsoft.com/office/officeart/2005/8/layout/orgChart1"/>
    <dgm:cxn modelId="{AA00ECCC-19A7-40CC-951B-67A7A28CDBF3}" type="presOf" srcId="{1CA794D9-7D8C-429A-9D9C-50A524DF47EA}" destId="{2F7CE58A-6033-4850-8767-1E54726D109F}" srcOrd="0" destOrd="0" presId="urn:microsoft.com/office/officeart/2005/8/layout/orgChart1"/>
    <dgm:cxn modelId="{61A0DEEA-8F20-4F7A-9874-FAA2521C1A60}" type="presOf" srcId="{43DBE02A-CCDC-4EDA-8B59-CC91C7B1CF71}" destId="{E49FD12C-CB19-4A7A-BD3E-B53453674483}" srcOrd="0" destOrd="0" presId="urn:microsoft.com/office/officeart/2005/8/layout/orgChart1"/>
    <dgm:cxn modelId="{77FD53EC-BED0-4F8F-B491-1201BE5B4877}" type="presOf" srcId="{4652599B-BC52-43B6-B00E-4079ADEB2CEE}" destId="{7C643D87-DD6F-4C06-A3A8-9374F18BF727}" srcOrd="0" destOrd="0" presId="urn:microsoft.com/office/officeart/2005/8/layout/orgChart1"/>
    <dgm:cxn modelId="{889F96D4-D88E-4835-8244-749DFF094049}" type="presParOf" srcId="{2A541593-BD39-4B91-AA22-6D24EDF59CCC}" destId="{4E0E1681-A74C-41DE-8346-F92F51FCAC37}" srcOrd="0" destOrd="0" presId="urn:microsoft.com/office/officeart/2005/8/layout/orgChart1"/>
    <dgm:cxn modelId="{72F1B7BB-A928-41A4-A41E-659A59857BF9}" type="presParOf" srcId="{4E0E1681-A74C-41DE-8346-F92F51FCAC37}" destId="{1A0CB05E-4A79-4748-9A79-6FDD1ED297D4}" srcOrd="0" destOrd="0" presId="urn:microsoft.com/office/officeart/2005/8/layout/orgChart1"/>
    <dgm:cxn modelId="{5E0D692D-7C86-427E-836D-79BA36F6357E}" type="presParOf" srcId="{1A0CB05E-4A79-4748-9A79-6FDD1ED297D4}" destId="{B039DA32-6FC6-4A43-BB93-992F130BA131}" srcOrd="0" destOrd="0" presId="urn:microsoft.com/office/officeart/2005/8/layout/orgChart1"/>
    <dgm:cxn modelId="{081BA829-3472-4DEA-8A33-ECABC8AB1445}" type="presParOf" srcId="{1A0CB05E-4A79-4748-9A79-6FDD1ED297D4}" destId="{4E9FB559-892F-4514-BF5A-619865699C2C}" srcOrd="1" destOrd="0" presId="urn:microsoft.com/office/officeart/2005/8/layout/orgChart1"/>
    <dgm:cxn modelId="{01EB4D1D-B902-40F8-BBD1-1145484F02FB}" type="presParOf" srcId="{4E0E1681-A74C-41DE-8346-F92F51FCAC37}" destId="{7E55779B-4DB9-414D-AC7E-EA8803683091}" srcOrd="1" destOrd="0" presId="urn:microsoft.com/office/officeart/2005/8/layout/orgChart1"/>
    <dgm:cxn modelId="{6F07CBFD-A8C9-4E11-B44F-F8B251DA825E}" type="presParOf" srcId="{7E55779B-4DB9-414D-AC7E-EA8803683091}" destId="{A604C327-1A83-4830-AB00-8CC8225F631E}" srcOrd="0" destOrd="0" presId="urn:microsoft.com/office/officeart/2005/8/layout/orgChart1"/>
    <dgm:cxn modelId="{869D5C78-0671-4377-894C-0E33CC848B15}" type="presParOf" srcId="{7E55779B-4DB9-414D-AC7E-EA8803683091}" destId="{A19492CB-B6A7-4D1D-A5E0-1F2B6A10D4FA}" srcOrd="1" destOrd="0" presId="urn:microsoft.com/office/officeart/2005/8/layout/orgChart1"/>
    <dgm:cxn modelId="{841F1C60-40FB-48BB-A824-6440CD326E5D}" type="presParOf" srcId="{A19492CB-B6A7-4D1D-A5E0-1F2B6A10D4FA}" destId="{10D9C0E3-1406-437E-9BE3-B304265E890D}" srcOrd="0" destOrd="0" presId="urn:microsoft.com/office/officeart/2005/8/layout/orgChart1"/>
    <dgm:cxn modelId="{AF7AA9E8-C934-46F6-A25B-9C8E06B508C6}" type="presParOf" srcId="{10D9C0E3-1406-437E-9BE3-B304265E890D}" destId="{7C643D87-DD6F-4C06-A3A8-9374F18BF727}" srcOrd="0" destOrd="0" presId="urn:microsoft.com/office/officeart/2005/8/layout/orgChart1"/>
    <dgm:cxn modelId="{39560743-2EAD-43FE-B461-635B4A988D42}" type="presParOf" srcId="{10D9C0E3-1406-437E-9BE3-B304265E890D}" destId="{1D9745AB-764E-4DD3-A798-EB797C81B5A1}" srcOrd="1" destOrd="0" presId="urn:microsoft.com/office/officeart/2005/8/layout/orgChart1"/>
    <dgm:cxn modelId="{E90C28EB-E03C-41E7-80AA-5C353DB3C716}" type="presParOf" srcId="{A19492CB-B6A7-4D1D-A5E0-1F2B6A10D4FA}" destId="{1F2D9CF4-96FB-4094-9AC0-8836BE5B588B}" srcOrd="1" destOrd="0" presId="urn:microsoft.com/office/officeart/2005/8/layout/orgChart1"/>
    <dgm:cxn modelId="{A68A038F-5113-41C1-B98B-118177AB3500}" type="presParOf" srcId="{A19492CB-B6A7-4D1D-A5E0-1F2B6A10D4FA}" destId="{3D653156-DCA9-4B63-A7AC-50414220D690}" srcOrd="2" destOrd="0" presId="urn:microsoft.com/office/officeart/2005/8/layout/orgChart1"/>
    <dgm:cxn modelId="{3AB1F15B-0BD5-499A-92E2-31E5387E24E4}" type="presParOf" srcId="{7E55779B-4DB9-414D-AC7E-EA8803683091}" destId="{072217F5-05AF-4A28-A525-41FD27F201E4}" srcOrd="2" destOrd="0" presId="urn:microsoft.com/office/officeart/2005/8/layout/orgChart1"/>
    <dgm:cxn modelId="{CD8D7756-2739-4607-9742-375A573F6302}" type="presParOf" srcId="{7E55779B-4DB9-414D-AC7E-EA8803683091}" destId="{E5C58823-FB3D-46D5-9588-BBD88E7FC0C7}" srcOrd="3" destOrd="0" presId="urn:microsoft.com/office/officeart/2005/8/layout/orgChart1"/>
    <dgm:cxn modelId="{2CBA28E0-345A-4C53-8679-CEFABE83B1E5}" type="presParOf" srcId="{E5C58823-FB3D-46D5-9588-BBD88E7FC0C7}" destId="{3EA9E023-D2EB-4968-A944-EDA2F2C75FCE}" srcOrd="0" destOrd="0" presId="urn:microsoft.com/office/officeart/2005/8/layout/orgChart1"/>
    <dgm:cxn modelId="{10DCF679-120F-4238-B444-F12C42FEACC4}" type="presParOf" srcId="{3EA9E023-D2EB-4968-A944-EDA2F2C75FCE}" destId="{20058C99-196E-4723-A10E-E638D8567E19}" srcOrd="0" destOrd="0" presId="urn:microsoft.com/office/officeart/2005/8/layout/orgChart1"/>
    <dgm:cxn modelId="{814CB7AA-C84C-4437-82DF-E6479A5F7FDC}" type="presParOf" srcId="{3EA9E023-D2EB-4968-A944-EDA2F2C75FCE}" destId="{B8BEB45F-373A-47E1-888B-E2EE6F665C0D}" srcOrd="1" destOrd="0" presId="urn:microsoft.com/office/officeart/2005/8/layout/orgChart1"/>
    <dgm:cxn modelId="{5701DC1D-106C-43EC-B8A9-54E7EFA00CC5}" type="presParOf" srcId="{E5C58823-FB3D-46D5-9588-BBD88E7FC0C7}" destId="{86B85632-9614-488B-909A-57ADD34F9352}" srcOrd="1" destOrd="0" presId="urn:microsoft.com/office/officeart/2005/8/layout/orgChart1"/>
    <dgm:cxn modelId="{56B4C8FD-C806-4085-A7EB-B397DB8FBC0F}" type="presParOf" srcId="{E5C58823-FB3D-46D5-9588-BBD88E7FC0C7}" destId="{25732990-EA5E-48F2-AC2F-19AD70A165BB}" srcOrd="2" destOrd="0" presId="urn:microsoft.com/office/officeart/2005/8/layout/orgChart1"/>
    <dgm:cxn modelId="{243CC511-3375-4150-8C1E-FB1AC4EE9F51}" type="presParOf" srcId="{7E55779B-4DB9-414D-AC7E-EA8803683091}" destId="{E49FD12C-CB19-4A7A-BD3E-B53453674483}" srcOrd="4" destOrd="0" presId="urn:microsoft.com/office/officeart/2005/8/layout/orgChart1"/>
    <dgm:cxn modelId="{775B3156-8D03-45AB-AC71-B88D5A9000EB}" type="presParOf" srcId="{7E55779B-4DB9-414D-AC7E-EA8803683091}" destId="{13421777-A686-45E5-80F0-75FB16383690}" srcOrd="5" destOrd="0" presId="urn:microsoft.com/office/officeart/2005/8/layout/orgChart1"/>
    <dgm:cxn modelId="{C6B8FAF7-D844-4FBB-B306-ABB2BF3FE519}" type="presParOf" srcId="{13421777-A686-45E5-80F0-75FB16383690}" destId="{78F83AD5-1D21-4EEB-AE82-9F73A95C04F3}" srcOrd="0" destOrd="0" presId="urn:microsoft.com/office/officeart/2005/8/layout/orgChart1"/>
    <dgm:cxn modelId="{D7B5ACA5-5B03-488F-BC5B-6A325A1C18D8}" type="presParOf" srcId="{78F83AD5-1D21-4EEB-AE82-9F73A95C04F3}" destId="{2F7CE58A-6033-4850-8767-1E54726D109F}" srcOrd="0" destOrd="0" presId="urn:microsoft.com/office/officeart/2005/8/layout/orgChart1"/>
    <dgm:cxn modelId="{428C4FD1-6721-4211-8E59-E1CF0FB99879}" type="presParOf" srcId="{78F83AD5-1D21-4EEB-AE82-9F73A95C04F3}" destId="{016A5E6D-628E-4AE3-97BA-D37223895992}" srcOrd="1" destOrd="0" presId="urn:microsoft.com/office/officeart/2005/8/layout/orgChart1"/>
    <dgm:cxn modelId="{B4EDD613-32F6-44D2-92EF-AAAD0A69E5FC}" type="presParOf" srcId="{13421777-A686-45E5-80F0-75FB16383690}" destId="{23D66B26-7508-42F8-A3EF-51B51C9E73CC}" srcOrd="1" destOrd="0" presId="urn:microsoft.com/office/officeart/2005/8/layout/orgChart1"/>
    <dgm:cxn modelId="{8897CDD7-0DC8-4B81-88A2-C5BB3B4B888C}" type="presParOf" srcId="{13421777-A686-45E5-80F0-75FB16383690}" destId="{E791D88B-B914-4095-AC67-2589E99236B3}" srcOrd="2" destOrd="0" presId="urn:microsoft.com/office/officeart/2005/8/layout/orgChart1"/>
    <dgm:cxn modelId="{E5D80DE8-5213-44E2-BFBA-3CB9F5946E8F}" type="presParOf" srcId="{7E55779B-4DB9-414D-AC7E-EA8803683091}" destId="{ED48FFE9-923B-4C2C-B208-76B298A3E85B}" srcOrd="6" destOrd="0" presId="urn:microsoft.com/office/officeart/2005/8/layout/orgChart1"/>
    <dgm:cxn modelId="{FDC211F7-DAC6-4E2E-9420-A9F2A1D9C816}" type="presParOf" srcId="{7E55779B-4DB9-414D-AC7E-EA8803683091}" destId="{9F44663E-2FEA-4709-AC8B-766B8893D4FF}" srcOrd="7" destOrd="0" presId="urn:microsoft.com/office/officeart/2005/8/layout/orgChart1"/>
    <dgm:cxn modelId="{336EF503-3179-46A1-A9C7-9428F00203CB}" type="presParOf" srcId="{9F44663E-2FEA-4709-AC8B-766B8893D4FF}" destId="{96D8D497-6619-43D1-A9A5-35BD59CA467F}" srcOrd="0" destOrd="0" presId="urn:microsoft.com/office/officeart/2005/8/layout/orgChart1"/>
    <dgm:cxn modelId="{FA40EEFD-DFDF-4ECF-8DBF-16A2FE9703D4}" type="presParOf" srcId="{96D8D497-6619-43D1-A9A5-35BD59CA467F}" destId="{E546224C-3867-4040-8258-FE4343A15EE2}" srcOrd="0" destOrd="0" presId="urn:microsoft.com/office/officeart/2005/8/layout/orgChart1"/>
    <dgm:cxn modelId="{1CEA94EF-0F15-4430-B8B8-F954F5F7D81F}" type="presParOf" srcId="{96D8D497-6619-43D1-A9A5-35BD59CA467F}" destId="{057D2283-50B0-4A81-B59D-70C722314B53}" srcOrd="1" destOrd="0" presId="urn:microsoft.com/office/officeart/2005/8/layout/orgChart1"/>
    <dgm:cxn modelId="{67D76252-54FE-438A-833B-2509E053214E}" type="presParOf" srcId="{9F44663E-2FEA-4709-AC8B-766B8893D4FF}" destId="{F4BBB952-160B-4587-AA75-5E778658B8BA}" srcOrd="1" destOrd="0" presId="urn:microsoft.com/office/officeart/2005/8/layout/orgChart1"/>
    <dgm:cxn modelId="{BA9D92BB-768A-4D6D-B6FD-07396B8C2DC6}" type="presParOf" srcId="{F4BBB952-160B-4587-AA75-5E778658B8BA}" destId="{D29F7DCC-2302-41A8-904B-45971A359480}" srcOrd="0" destOrd="0" presId="urn:microsoft.com/office/officeart/2005/8/layout/orgChart1"/>
    <dgm:cxn modelId="{4789FD34-289C-4D5E-BA95-649F5F178A57}" type="presParOf" srcId="{F4BBB952-160B-4587-AA75-5E778658B8BA}" destId="{3B9110CB-7EA0-475A-8BEB-A890C8AD9F18}" srcOrd="1" destOrd="0" presId="urn:microsoft.com/office/officeart/2005/8/layout/orgChart1"/>
    <dgm:cxn modelId="{D4FE0C8E-E4A3-4210-B219-FD00BC0C16A4}" type="presParOf" srcId="{3B9110CB-7EA0-475A-8BEB-A890C8AD9F18}" destId="{34D930D9-81FA-43AB-AE38-87149540D84E}" srcOrd="0" destOrd="0" presId="urn:microsoft.com/office/officeart/2005/8/layout/orgChart1"/>
    <dgm:cxn modelId="{B091A861-2E5E-478D-B467-78E55F861D9E}" type="presParOf" srcId="{34D930D9-81FA-43AB-AE38-87149540D84E}" destId="{697B448D-D1E3-4791-A868-EC94839AC66E}" srcOrd="0" destOrd="0" presId="urn:microsoft.com/office/officeart/2005/8/layout/orgChart1"/>
    <dgm:cxn modelId="{62582D1C-2861-4179-B654-C230EC35DFEF}" type="presParOf" srcId="{34D930D9-81FA-43AB-AE38-87149540D84E}" destId="{6BC5F1E9-A9C6-40BE-953E-02D5E8057A93}" srcOrd="1" destOrd="0" presId="urn:microsoft.com/office/officeart/2005/8/layout/orgChart1"/>
    <dgm:cxn modelId="{A3704554-C1FD-4F5A-BEBB-741589F3751E}" type="presParOf" srcId="{3B9110CB-7EA0-475A-8BEB-A890C8AD9F18}" destId="{812DB229-B6D6-4AFD-85DE-351F6529E865}" srcOrd="1" destOrd="0" presId="urn:microsoft.com/office/officeart/2005/8/layout/orgChart1"/>
    <dgm:cxn modelId="{C80C0F61-07B6-4847-8A8E-54C0B5859B03}" type="presParOf" srcId="{3B9110CB-7EA0-475A-8BEB-A890C8AD9F18}" destId="{C094E6E7-92DD-4C47-9608-E5BBED084582}" srcOrd="2" destOrd="0" presId="urn:microsoft.com/office/officeart/2005/8/layout/orgChart1"/>
    <dgm:cxn modelId="{3907D0C1-3192-4B61-912D-143EBA50230C}" type="presParOf" srcId="{9F44663E-2FEA-4709-AC8B-766B8893D4FF}" destId="{06153E78-52D6-408D-9BD4-019CCEE365D6}" srcOrd="2" destOrd="0" presId="urn:microsoft.com/office/officeart/2005/8/layout/orgChart1"/>
    <dgm:cxn modelId="{4949C159-4DF5-4187-954C-C43193ACEC82}" type="presParOf" srcId="{4E0E1681-A74C-41DE-8346-F92F51FCAC37}" destId="{4FA538B3-0D34-421B-918E-354ECD9B45D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F7DCC-2302-41A8-904B-45971A359480}">
      <dsp:nvSpPr>
        <dsp:cNvPr id="0" name=""/>
        <dsp:cNvSpPr/>
      </dsp:nvSpPr>
      <dsp:spPr>
        <a:xfrm>
          <a:off x="8035570" y="2713996"/>
          <a:ext cx="322996" cy="990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0522"/>
              </a:lnTo>
              <a:lnTo>
                <a:pt x="322996" y="99052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8FFE9-923B-4C2C-B208-76B298A3E85B}">
      <dsp:nvSpPr>
        <dsp:cNvPr id="0" name=""/>
        <dsp:cNvSpPr/>
      </dsp:nvSpPr>
      <dsp:spPr>
        <a:xfrm>
          <a:off x="4988636" y="1185146"/>
          <a:ext cx="3908258" cy="452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097"/>
              </a:lnTo>
              <a:lnTo>
                <a:pt x="3908258" y="226097"/>
              </a:lnTo>
              <a:lnTo>
                <a:pt x="3908258" y="45219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FD12C-CB19-4A7A-BD3E-B53453674483}">
      <dsp:nvSpPr>
        <dsp:cNvPr id="0" name=""/>
        <dsp:cNvSpPr/>
      </dsp:nvSpPr>
      <dsp:spPr>
        <a:xfrm>
          <a:off x="4988636" y="1185146"/>
          <a:ext cx="1302752" cy="452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097"/>
              </a:lnTo>
              <a:lnTo>
                <a:pt x="1302752" y="226097"/>
              </a:lnTo>
              <a:lnTo>
                <a:pt x="1302752" y="45219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217F5-05AF-4A28-A525-41FD27F201E4}">
      <dsp:nvSpPr>
        <dsp:cNvPr id="0" name=""/>
        <dsp:cNvSpPr/>
      </dsp:nvSpPr>
      <dsp:spPr>
        <a:xfrm>
          <a:off x="3685883" y="1185146"/>
          <a:ext cx="1302752" cy="452195"/>
        </a:xfrm>
        <a:custGeom>
          <a:avLst/>
          <a:gdLst/>
          <a:ahLst/>
          <a:cxnLst/>
          <a:rect l="0" t="0" r="0" b="0"/>
          <a:pathLst>
            <a:path>
              <a:moveTo>
                <a:pt x="1302752" y="0"/>
              </a:moveTo>
              <a:lnTo>
                <a:pt x="1302752" y="226097"/>
              </a:lnTo>
              <a:lnTo>
                <a:pt x="0" y="226097"/>
              </a:lnTo>
              <a:lnTo>
                <a:pt x="0" y="45219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04C327-1A83-4830-AB00-8CC8225F631E}">
      <dsp:nvSpPr>
        <dsp:cNvPr id="0" name=""/>
        <dsp:cNvSpPr/>
      </dsp:nvSpPr>
      <dsp:spPr>
        <a:xfrm>
          <a:off x="1080377" y="1185146"/>
          <a:ext cx="3908258" cy="452195"/>
        </a:xfrm>
        <a:custGeom>
          <a:avLst/>
          <a:gdLst/>
          <a:ahLst/>
          <a:cxnLst/>
          <a:rect l="0" t="0" r="0" b="0"/>
          <a:pathLst>
            <a:path>
              <a:moveTo>
                <a:pt x="3908258" y="0"/>
              </a:moveTo>
              <a:lnTo>
                <a:pt x="3908258" y="226097"/>
              </a:lnTo>
              <a:lnTo>
                <a:pt x="0" y="226097"/>
              </a:lnTo>
              <a:lnTo>
                <a:pt x="0" y="45219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9DA32-6FC6-4A43-BB93-992F130BA131}">
      <dsp:nvSpPr>
        <dsp:cNvPr id="0" name=""/>
        <dsp:cNvSpPr/>
      </dsp:nvSpPr>
      <dsp:spPr>
        <a:xfrm>
          <a:off x="3911980" y="108490"/>
          <a:ext cx="2153310" cy="10766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Parish Councillor Chair</a:t>
          </a:r>
        </a:p>
      </dsp:txBody>
      <dsp:txXfrm>
        <a:off x="3911980" y="108490"/>
        <a:ext cx="2153310" cy="1076655"/>
      </dsp:txXfrm>
    </dsp:sp>
    <dsp:sp modelId="{7C643D87-DD6F-4C06-A3A8-9374F18BF727}">
      <dsp:nvSpPr>
        <dsp:cNvPr id="0" name=""/>
        <dsp:cNvSpPr/>
      </dsp:nvSpPr>
      <dsp:spPr>
        <a:xfrm>
          <a:off x="3722" y="1637341"/>
          <a:ext cx="2153310" cy="10766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Parish Councillor Deputy Chair</a:t>
          </a:r>
        </a:p>
      </dsp:txBody>
      <dsp:txXfrm>
        <a:off x="3722" y="1637341"/>
        <a:ext cx="2153310" cy="1076655"/>
      </dsp:txXfrm>
    </dsp:sp>
    <dsp:sp modelId="{20058C99-196E-4723-A10E-E638D8567E19}">
      <dsp:nvSpPr>
        <dsp:cNvPr id="0" name=""/>
        <dsp:cNvSpPr/>
      </dsp:nvSpPr>
      <dsp:spPr>
        <a:xfrm>
          <a:off x="2609228" y="1637341"/>
          <a:ext cx="2153310" cy="10766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Licencing DPS</a:t>
          </a:r>
        </a:p>
      </dsp:txBody>
      <dsp:txXfrm>
        <a:off x="2609228" y="1637341"/>
        <a:ext cx="2153310" cy="1076655"/>
      </dsp:txXfrm>
    </dsp:sp>
    <dsp:sp modelId="{2F7CE58A-6033-4850-8767-1E54726D109F}">
      <dsp:nvSpPr>
        <dsp:cNvPr id="0" name=""/>
        <dsp:cNvSpPr/>
      </dsp:nvSpPr>
      <dsp:spPr>
        <a:xfrm>
          <a:off x="5214733" y="1637341"/>
          <a:ext cx="2153310" cy="10766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 Beth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Customer Service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&amp; Marketing </a:t>
          </a:r>
        </a:p>
      </dsp:txBody>
      <dsp:txXfrm>
        <a:off x="5214733" y="1637341"/>
        <a:ext cx="2153310" cy="1076655"/>
      </dsp:txXfrm>
    </dsp:sp>
    <dsp:sp modelId="{E546224C-3867-4040-8258-FE4343A15EE2}">
      <dsp:nvSpPr>
        <dsp:cNvPr id="0" name=""/>
        <dsp:cNvSpPr/>
      </dsp:nvSpPr>
      <dsp:spPr>
        <a:xfrm>
          <a:off x="7820239" y="1637341"/>
          <a:ext cx="2153310" cy="10766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Event Planning, eventually x 2</a:t>
          </a:r>
        </a:p>
      </dsp:txBody>
      <dsp:txXfrm>
        <a:off x="7820239" y="1637341"/>
        <a:ext cx="2153310" cy="1076655"/>
      </dsp:txXfrm>
    </dsp:sp>
    <dsp:sp modelId="{697B448D-D1E3-4791-A868-EC94839AC66E}">
      <dsp:nvSpPr>
        <dsp:cNvPr id="0" name=""/>
        <dsp:cNvSpPr/>
      </dsp:nvSpPr>
      <dsp:spPr>
        <a:xfrm>
          <a:off x="8358567" y="3166191"/>
          <a:ext cx="2153310" cy="10766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Volunteers </a:t>
          </a:r>
          <a:r>
            <a:rPr lang="en-GB" sz="1700" kern="1200" baseline="0" dirty="0"/>
            <a:t>( </a:t>
          </a:r>
          <a:r>
            <a:rPr lang="en-GB" sz="1700" kern="1200" dirty="0"/>
            <a:t>includes</a:t>
          </a:r>
          <a:r>
            <a:rPr lang="en-GB" sz="1700" kern="1200" baseline="0" dirty="0"/>
            <a:t> committee)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To support events and activities</a:t>
          </a:r>
        </a:p>
      </dsp:txBody>
      <dsp:txXfrm>
        <a:off x="8358567" y="3166191"/>
        <a:ext cx="2153310" cy="1076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58B25-3183-4847-F569-4707A736C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F1C0F-61E1-34D3-C121-938A6AC9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FBF0-8A11-7B73-35A3-B1F2BB2B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3151D-9F17-97F6-6DB5-4ECEEA77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D2C35-B1E3-D836-6B86-588ED43C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95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A4D4-FEE3-7FE4-0334-DA10CD45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02CC6-2D72-CB8C-B8B6-D809E41B5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22326-33B4-4F5C-77AA-9FAD457FD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B74DA-3D78-3F03-80BA-A691B6D9D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9CA9F-8FD2-CEC9-85E7-32E17565C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44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EDF9-146B-D090-467B-D15D19DB7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F7F9E3-1E09-C71E-4ED0-D8D1DCC77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FC861-A87A-88B2-77EC-94AF6412A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0168F-3037-6476-5F3A-2494D888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7A83-32B0-3097-0A7F-64ED54231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29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F6E45-9219-61AC-E568-624A6AA8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67A28-8EEB-5F18-3C02-9E5A163F6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375C8-9474-D38A-6443-A2FEFBD9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4BAB-2D3E-C44B-D5E7-498D844E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D5DA1-DCAC-8245-90BC-8B80D332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0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D96B-482E-58C3-8A48-F82E9B2BB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67A70-C142-6D7F-09B4-DDCDA7BE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DBC0B-5B52-017C-6553-B6EDBDF0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8EF62-C328-08BC-0441-1C4CE322F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FBF16-A0B3-5908-30F7-E32D3A716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6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012B4-D960-156F-08BA-849D0E4B0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926F4-FAF5-1FA7-ED9C-CBA07BF09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1BE51-6339-384B-0F4F-F2B252C9A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A6BD3-25E2-D253-21FD-D31AC777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840D0-CFDF-DF8B-F3D0-87A95574C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D88E5-380B-9999-02F9-5E72D22A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38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CF37-05C9-1631-B7F3-5BB493A1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EBB61-4349-1CC0-C9B3-DC0E2E3F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9F36B4-4D23-4BA7-A56E-3BFEB95FF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7F8206-FFD5-08A6-EE53-1B1585166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75A82-2A2A-36E7-A029-C0AA8195F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DC5C8-95F4-0E2C-85AB-F0BAC7BD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994648-D0E7-C19A-F016-4269B661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0F1FD-3BDA-5187-696B-BA2627C3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31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5675-FE18-49DE-DBC1-187AE67D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9A966-B50E-6C4C-F422-BACE4FF9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28CB0-B0E2-43B1-B1AF-776F700A0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15F25-2504-2A12-3AFB-BD4B3796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55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67DF41-CD73-C25C-6ACE-80220C07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AD5EE-A5F3-8127-0095-B4D2B8A1B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2E654-BA87-19E4-DDE1-E973EA122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560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169E7-2716-9271-EFF1-38A852ED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0086-89C6-8634-9030-DCE7BB1FE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36848-71FA-CA5E-803D-CB79103E5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C9395-A644-A4BD-B231-6391412A9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E1347-5D18-D516-140B-5EC1A7142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A656E-6823-9124-83DA-C5713F7B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44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6F62F-81A8-E42E-D3A7-BA95C812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43B9FA-C77E-0886-37CA-16CAFF500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E0BE0-A176-E1CC-5EC7-6D792C727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CB8C6-4384-5073-3E94-CA3257B7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CB35C-20E9-ECB4-FE35-D7CF678AD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CD23D-5F7E-6AC5-C11B-EC71C280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39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FD716-DDA9-91BF-9187-CE596C6F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D2C93-AC78-DD96-9257-CA20D0CC0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7EBB7-BBE9-BA1F-9BFB-CADC0EFE3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FE4B6-2644-4860-B53A-76F60695102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1926C-88E9-31CE-516E-54BEBD34C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5198A-BFB3-DF7D-B8E2-06DCEE9F7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39A1E4-66D7-4A62-8294-3C14975D0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95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71656-BDB3-3FBB-6024-2BB10B4A6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2235200"/>
            <a:ext cx="9144000" cy="2387600"/>
          </a:xfrm>
        </p:spPr>
        <p:txBody>
          <a:bodyPr>
            <a:normAutofit/>
          </a:bodyPr>
          <a:lstStyle/>
          <a:p>
            <a:r>
              <a:rPr lang="en-GB" sz="4000" u="sng" dirty="0"/>
              <a:t>The Future of Cator Hall</a:t>
            </a:r>
            <a:br>
              <a:rPr lang="en-GB" sz="4000" u="sng" dirty="0"/>
            </a:br>
            <a:r>
              <a:rPr lang="en-GB" sz="2400" u="sng" dirty="0"/>
              <a:t>July 2024</a:t>
            </a:r>
            <a:br>
              <a:rPr lang="en-GB" sz="2400" u="sng" dirty="0"/>
            </a:br>
            <a:r>
              <a:rPr lang="en-GB" sz="2400" u="sng" dirty="0"/>
              <a:t>Directional Consultation Presentation</a:t>
            </a:r>
            <a:br>
              <a:rPr lang="en-GB" sz="2400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18870-2553-14BC-6D8D-1D5550CD89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54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47432-45A4-A92E-5407-2ABEA9DA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91097-D2D5-9649-1BA0-F1F234931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Acoustics and decoration plans already in motion for completion in July and August</a:t>
            </a:r>
          </a:p>
          <a:p>
            <a:r>
              <a:rPr lang="en-GB" sz="1600" dirty="0"/>
              <a:t>Gain feedback and answer questions today</a:t>
            </a:r>
          </a:p>
          <a:p>
            <a:r>
              <a:rPr lang="en-GB" sz="1600" dirty="0"/>
              <a:t>Appoint councillor to lead the Cator Hall committee</a:t>
            </a:r>
          </a:p>
          <a:p>
            <a:pPr lvl="1"/>
            <a:r>
              <a:rPr lang="en-GB" sz="1200" dirty="0"/>
              <a:t>Agree terms of reference </a:t>
            </a:r>
          </a:p>
          <a:p>
            <a:r>
              <a:rPr lang="en-GB" sz="1600" dirty="0"/>
              <a:t>Committee chairperson to meet key customers 1-2-1 to discuss needs</a:t>
            </a:r>
          </a:p>
          <a:p>
            <a:r>
              <a:rPr lang="en-GB" sz="1600" dirty="0"/>
              <a:t>Finalise plan and budget for council approval in August</a:t>
            </a:r>
          </a:p>
          <a:p>
            <a:pPr lvl="1"/>
            <a:r>
              <a:rPr lang="en-GB" sz="1600" dirty="0"/>
              <a:t>Finalise refurbishment</a:t>
            </a:r>
          </a:p>
          <a:p>
            <a:pPr lvl="1"/>
            <a:r>
              <a:rPr lang="en-GB" sz="1600" dirty="0"/>
              <a:t>Recruit management committee and volunteer team</a:t>
            </a:r>
          </a:p>
          <a:p>
            <a:pPr lvl="1"/>
            <a:r>
              <a:rPr lang="en-GB" sz="1600" dirty="0"/>
              <a:t>Review user terms and agreements</a:t>
            </a:r>
          </a:p>
          <a:p>
            <a:pPr lvl="1"/>
            <a:r>
              <a:rPr lang="en-GB" sz="1600" dirty="0"/>
              <a:t>Create plan for security and access</a:t>
            </a:r>
          </a:p>
          <a:p>
            <a:pPr lvl="1"/>
            <a:r>
              <a:rPr lang="en-GB" sz="1600" dirty="0"/>
              <a:t>Create plan and budget for council approval</a:t>
            </a:r>
          </a:p>
          <a:p>
            <a:pPr lvl="1"/>
            <a:r>
              <a:rPr lang="en-GB" sz="1600" dirty="0"/>
              <a:t>Brief customers on term and conditions with a proposed change January 2025</a:t>
            </a:r>
          </a:p>
          <a:p>
            <a:pPr lvl="1"/>
            <a:r>
              <a:rPr lang="en-GB" sz="1600" dirty="0"/>
              <a:t>Implement plan</a:t>
            </a:r>
          </a:p>
          <a:p>
            <a:pPr marL="457200" lvl="1" indent="0">
              <a:buNone/>
            </a:pPr>
            <a:r>
              <a:rPr lang="en-GB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3381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48E5E-A00B-5EE7-BE78-BB07636A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-472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2400" u="sng" dirty="0"/>
              <a:t>Background and 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A3677-EEA4-D497-CC8D-F0667E3D8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225" y="1184983"/>
            <a:ext cx="5181600" cy="54117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300" u="sng" dirty="0"/>
              <a:t>Parish council decided to buy Cator Hall</a:t>
            </a:r>
          </a:p>
          <a:p>
            <a:r>
              <a:rPr lang="en-GB" dirty="0"/>
              <a:t>This was a major investment for the village</a:t>
            </a:r>
          </a:p>
          <a:p>
            <a:pPr lvl="1"/>
            <a:r>
              <a:rPr lang="en-GB" dirty="0"/>
              <a:t>The cost of the hall was over £50,000</a:t>
            </a:r>
          </a:p>
          <a:p>
            <a:pPr lvl="1"/>
            <a:r>
              <a:rPr lang="en-GB" dirty="0"/>
              <a:t>An additional £20,000 investment was made in the kitchen</a:t>
            </a:r>
          </a:p>
          <a:p>
            <a:pPr lvl="1"/>
            <a:r>
              <a:rPr lang="en-GB" dirty="0"/>
              <a:t>A total investment of over £70,000</a:t>
            </a:r>
          </a:p>
          <a:p>
            <a:r>
              <a:rPr lang="en-GB" dirty="0"/>
              <a:t>This has made Cator hall a key strategic asset for the village:</a:t>
            </a:r>
          </a:p>
          <a:p>
            <a:pPr lvl="1"/>
            <a:r>
              <a:rPr lang="en-GB" dirty="0"/>
              <a:t>A potential centre for village life</a:t>
            </a:r>
          </a:p>
          <a:p>
            <a:pPr lvl="1"/>
            <a:r>
              <a:rPr lang="en-GB" dirty="0"/>
              <a:t>The heart of community events and activity</a:t>
            </a:r>
          </a:p>
          <a:p>
            <a:pPr lvl="1"/>
            <a:r>
              <a:rPr lang="en-GB" dirty="0"/>
              <a:t>The living heart of the village and all its residents</a:t>
            </a:r>
          </a:p>
          <a:p>
            <a:pPr lvl="1"/>
            <a:r>
              <a:rPr lang="en-GB" dirty="0"/>
              <a:t>An investment to be used by all</a:t>
            </a:r>
          </a:p>
          <a:p>
            <a:r>
              <a:rPr lang="en-GB" dirty="0"/>
              <a:t>There are two choices available for this asset</a:t>
            </a:r>
          </a:p>
          <a:p>
            <a:pPr lvl="1"/>
            <a:r>
              <a:rPr lang="en-GB" dirty="0"/>
              <a:t>Low investment/ low use/ liability</a:t>
            </a:r>
          </a:p>
          <a:p>
            <a:pPr lvl="1"/>
            <a:r>
              <a:rPr lang="en-GB" dirty="0"/>
              <a:t>Invested/ high use/ heart of the community model</a:t>
            </a:r>
          </a:p>
          <a:p>
            <a:r>
              <a:rPr lang="en-GB" dirty="0"/>
              <a:t>This asset needs to deliver a return on this social investment</a:t>
            </a:r>
          </a:p>
          <a:p>
            <a:pPr lvl="1"/>
            <a:r>
              <a:rPr lang="en-GB" dirty="0"/>
              <a:t>Not become a financial drain</a:t>
            </a:r>
          </a:p>
          <a:p>
            <a:pPr lvl="1"/>
            <a:r>
              <a:rPr lang="en-GB" dirty="0"/>
              <a:t>Not to fall into disrepair</a:t>
            </a:r>
          </a:p>
          <a:p>
            <a:pPr lvl="1"/>
            <a:r>
              <a:rPr lang="en-GB" dirty="0"/>
              <a:t>Not to become a barely used asset</a:t>
            </a:r>
          </a:p>
          <a:p>
            <a:pPr lvl="1"/>
            <a:r>
              <a:rPr lang="en-GB" dirty="0"/>
              <a:t>Not to become the ‘property’ of the council or </a:t>
            </a:r>
            <a:r>
              <a:rPr lang="en-GB" u="sng" dirty="0"/>
              <a:t>any</a:t>
            </a:r>
            <a:r>
              <a:rPr lang="en-GB" dirty="0"/>
              <a:t> individual or group</a:t>
            </a:r>
          </a:p>
          <a:p>
            <a:pPr lvl="1"/>
            <a:r>
              <a:rPr lang="en-GB" dirty="0"/>
              <a:t>Not to become a centre for conflict or frustration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9186C-53B9-74F3-0744-FC3087653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399" y="1129005"/>
            <a:ext cx="5181600" cy="5618064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GB" sz="3300" u="sng" dirty="0"/>
              <a:t>What has happened since this asset was purchased?</a:t>
            </a:r>
          </a:p>
          <a:p>
            <a:r>
              <a:rPr lang="en-GB" dirty="0"/>
              <a:t>Has returned very little in rental revenue</a:t>
            </a:r>
          </a:p>
          <a:p>
            <a:pPr lvl="1"/>
            <a:r>
              <a:rPr lang="en-GB" dirty="0"/>
              <a:t>Rental income does not cover the costs</a:t>
            </a:r>
          </a:p>
          <a:p>
            <a:r>
              <a:rPr lang="en-GB" dirty="0"/>
              <a:t>Hasn’t been well maintained</a:t>
            </a:r>
          </a:p>
          <a:p>
            <a:pPr lvl="1"/>
            <a:r>
              <a:rPr lang="en-GB" dirty="0"/>
              <a:t>Apparent fear of investment -Poor décor and maintenance</a:t>
            </a:r>
          </a:p>
          <a:p>
            <a:pPr lvl="1"/>
            <a:r>
              <a:rPr lang="en-GB" dirty="0"/>
              <a:t>Not fully compliant with legislation?</a:t>
            </a:r>
          </a:p>
          <a:p>
            <a:pPr lvl="1"/>
            <a:r>
              <a:rPr lang="en-GB" dirty="0"/>
              <a:t>Garden/ outside area neglected</a:t>
            </a:r>
          </a:p>
          <a:p>
            <a:r>
              <a:rPr lang="en-GB" dirty="0"/>
              <a:t>Investments made have not delivered a return</a:t>
            </a:r>
          </a:p>
          <a:p>
            <a:pPr lvl="1"/>
            <a:r>
              <a:rPr lang="en-GB" dirty="0"/>
              <a:t>Furniture is good but designed for temporary use</a:t>
            </a:r>
          </a:p>
          <a:p>
            <a:r>
              <a:rPr lang="en-GB" dirty="0"/>
              <a:t>Facilities are not necessarily meeting the needs of potential new customers</a:t>
            </a:r>
          </a:p>
          <a:p>
            <a:pPr lvl="1"/>
            <a:r>
              <a:rPr lang="en-GB" dirty="0"/>
              <a:t>Improved furniture needed to supplement the current furniture</a:t>
            </a:r>
          </a:p>
          <a:p>
            <a:pPr lvl="1"/>
            <a:r>
              <a:rPr lang="en-GB" dirty="0"/>
              <a:t>Lighting and acoustics do not create a warm and convivial atmosphere</a:t>
            </a:r>
          </a:p>
          <a:p>
            <a:pPr lvl="1"/>
            <a:r>
              <a:rPr lang="en-GB" dirty="0"/>
              <a:t>No design or plan to attract and embrace new revenue streams</a:t>
            </a:r>
          </a:p>
          <a:p>
            <a:pPr lvl="1"/>
            <a:r>
              <a:rPr lang="en-GB" dirty="0"/>
              <a:t>Stuck in the ‘two empty rooms’ mindset ( rules?)</a:t>
            </a:r>
          </a:p>
          <a:p>
            <a:r>
              <a:rPr lang="en-GB" dirty="0"/>
              <a:t>Increased usage has created tension, conflict and fear</a:t>
            </a:r>
          </a:p>
          <a:p>
            <a:pPr lvl="1"/>
            <a:r>
              <a:rPr lang="en-GB" dirty="0"/>
              <a:t>Miscommunication</a:t>
            </a:r>
          </a:p>
          <a:p>
            <a:pPr lvl="1"/>
            <a:r>
              <a:rPr lang="en-GB" dirty="0"/>
              <a:t>Misunderstanding</a:t>
            </a:r>
          </a:p>
          <a:p>
            <a:pPr lvl="1"/>
            <a:r>
              <a:rPr lang="en-GB" dirty="0"/>
              <a:t>Friction and bad feeling</a:t>
            </a:r>
          </a:p>
        </p:txBody>
      </p:sp>
    </p:spTree>
    <p:extLst>
      <p:ext uri="{BB962C8B-B14F-4D97-AF65-F5344CB8AC3E}">
        <p14:creationId xmlns:p14="http://schemas.microsoft.com/office/powerpoint/2010/main" val="248762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D0DDB-788E-94FB-C7B9-5AA7819B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u="sng" dirty="0"/>
              <a:t>What are the options?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B548-C22D-9578-DA5A-5F08688C88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1600" dirty="0"/>
              <a:t>Continue with low risk/ low investment approach</a:t>
            </a:r>
          </a:p>
          <a:p>
            <a:pPr lvl="1"/>
            <a:r>
              <a:rPr lang="en-GB" sz="1400" dirty="0"/>
              <a:t>Limited investment</a:t>
            </a:r>
          </a:p>
          <a:p>
            <a:pPr lvl="1"/>
            <a:r>
              <a:rPr lang="en-GB" sz="1400" dirty="0"/>
              <a:t>Turn away lucrative bookings</a:t>
            </a:r>
          </a:p>
          <a:p>
            <a:pPr lvl="1"/>
            <a:r>
              <a:rPr lang="en-GB" sz="1400" dirty="0"/>
              <a:t>Stay a church hall with limited potential</a:t>
            </a:r>
          </a:p>
          <a:p>
            <a:pPr lvl="1"/>
            <a:r>
              <a:rPr lang="en-GB" sz="1400" dirty="0"/>
              <a:t>Not contribute to building village events</a:t>
            </a:r>
          </a:p>
          <a:p>
            <a:pPr lvl="1"/>
            <a:r>
              <a:rPr lang="en-GB" sz="1400" dirty="0"/>
              <a:t>Continue to lose money every year</a:t>
            </a:r>
          </a:p>
          <a:p>
            <a:r>
              <a:rPr lang="en-GB" sz="1600" dirty="0"/>
              <a:t>Cycle of decline</a:t>
            </a:r>
          </a:p>
          <a:p>
            <a:pPr lvl="1"/>
            <a:r>
              <a:rPr lang="en-GB" sz="1400" dirty="0"/>
              <a:t>Needs propping up year on year</a:t>
            </a:r>
          </a:p>
          <a:p>
            <a:pPr lvl="1"/>
            <a:r>
              <a:rPr lang="en-GB" sz="1400" dirty="0"/>
              <a:t>Becomes used less and less</a:t>
            </a:r>
          </a:p>
          <a:p>
            <a:pPr lvl="1"/>
            <a:r>
              <a:rPr lang="en-GB" sz="1400" dirty="0"/>
              <a:t>Does not return on its £70,000 investment financially or socially</a:t>
            </a:r>
          </a:p>
          <a:p>
            <a:pPr lvl="1"/>
            <a:r>
              <a:rPr lang="en-GB" sz="1400" dirty="0"/>
              <a:t>Decays and becomes a burden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3BA32-EA53-47CB-31E5-972662DF9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5113174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Invest in making Cator Hall the heart of village life</a:t>
            </a:r>
          </a:p>
          <a:p>
            <a:pPr lvl="1"/>
            <a:r>
              <a:rPr lang="en-GB" sz="1400" dirty="0"/>
              <a:t>Develop an investment plan that develops Cator Hall’s potential</a:t>
            </a:r>
          </a:p>
          <a:p>
            <a:pPr lvl="1"/>
            <a:r>
              <a:rPr lang="en-GB" sz="1400" dirty="0"/>
              <a:t>Improve the offering to attract incremental revenue</a:t>
            </a:r>
          </a:p>
          <a:p>
            <a:pPr lvl="1"/>
            <a:r>
              <a:rPr lang="en-GB" sz="1400" dirty="0"/>
              <a:t>Ensure the Hall has the infrastructure and offering to meet the potential needs of customers</a:t>
            </a:r>
          </a:p>
          <a:p>
            <a:pPr lvl="2"/>
            <a:r>
              <a:rPr lang="en-GB" sz="1000" dirty="0"/>
              <a:t>Provide a PRS licence to enable music to be played</a:t>
            </a:r>
          </a:p>
          <a:p>
            <a:pPr lvl="2"/>
            <a:r>
              <a:rPr lang="en-GB" sz="1000" dirty="0"/>
              <a:t>Provide audio visual/ TV / Light show equipment and licensing</a:t>
            </a:r>
          </a:p>
          <a:p>
            <a:pPr lvl="2"/>
            <a:r>
              <a:rPr lang="en-GB" sz="1000" dirty="0"/>
              <a:t>Provide a premise licensing solution that unlocks major revenue streams</a:t>
            </a:r>
          </a:p>
          <a:p>
            <a:pPr lvl="1"/>
            <a:r>
              <a:rPr lang="en-GB" sz="1400" dirty="0"/>
              <a:t>Invest revenues in bigger and better events and activities</a:t>
            </a:r>
          </a:p>
          <a:p>
            <a:pPr lvl="1"/>
            <a:r>
              <a:rPr lang="en-GB" sz="1400" dirty="0"/>
              <a:t>Enable activities for young and old and all in between</a:t>
            </a:r>
          </a:p>
          <a:p>
            <a:pPr lvl="1"/>
            <a:r>
              <a:rPr lang="en-GB" sz="1400" dirty="0"/>
              <a:t>Enable a wider range of activities</a:t>
            </a:r>
          </a:p>
          <a:p>
            <a:pPr lvl="1"/>
            <a:r>
              <a:rPr lang="en-GB" sz="1400" dirty="0"/>
              <a:t>Ensure Cator Hall truly does </a:t>
            </a:r>
            <a:r>
              <a:rPr lang="en-GB" sz="1600" u="sng" dirty="0"/>
              <a:t>“Cator 4 all”</a:t>
            </a:r>
          </a:p>
          <a:p>
            <a:r>
              <a:rPr lang="en-GB" sz="1600" dirty="0"/>
              <a:t>Cycle of growth and engagement</a:t>
            </a:r>
          </a:p>
          <a:p>
            <a:pPr lvl="1"/>
            <a:r>
              <a:rPr lang="en-GB" sz="1400" dirty="0"/>
              <a:t>Become self funding over time</a:t>
            </a:r>
          </a:p>
          <a:p>
            <a:pPr lvl="1"/>
            <a:r>
              <a:rPr lang="en-GB" sz="1400" dirty="0"/>
              <a:t>Three sources of revenue – Rental, sponsorship and retail sales</a:t>
            </a:r>
          </a:p>
          <a:p>
            <a:pPr lvl="1"/>
            <a:r>
              <a:rPr lang="en-GB" sz="1400" dirty="0"/>
              <a:t>Becomes the heart of village life and major events</a:t>
            </a:r>
          </a:p>
          <a:p>
            <a:pPr lvl="1"/>
            <a:r>
              <a:rPr lang="en-GB" sz="1400" dirty="0"/>
              <a:t>Links with our other great assets</a:t>
            </a:r>
          </a:p>
          <a:p>
            <a:pPr lvl="2"/>
            <a:r>
              <a:rPr lang="en-GB" sz="1000" dirty="0"/>
              <a:t>The daffodil</a:t>
            </a:r>
          </a:p>
          <a:p>
            <a:pPr lvl="2"/>
            <a:r>
              <a:rPr lang="en-GB" sz="1000" dirty="0"/>
              <a:t>The Playing fields</a:t>
            </a:r>
          </a:p>
          <a:p>
            <a:pPr lvl="2"/>
            <a:r>
              <a:rPr lang="en-GB" sz="1000" dirty="0"/>
              <a:t>Our great landmarks and surrounding countryside</a:t>
            </a:r>
          </a:p>
          <a:p>
            <a:pPr marL="457200" lvl="1" indent="0">
              <a:buNone/>
            </a:pPr>
            <a:endParaRPr lang="en-GB" sz="1400" dirty="0"/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04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BBD2CC-FEFB-7DB4-118D-49691045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316" y="3379036"/>
            <a:ext cx="1716001" cy="2142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E1EDBB-36F2-CD53-C4D7-8900EF266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281" y="5141999"/>
            <a:ext cx="2136719" cy="1716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E793C5-EFE8-9EA1-698F-4B1C234B2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720" y="5159999"/>
            <a:ext cx="2175861" cy="2126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E591A-2413-AB8F-0CF7-3ECAE0F4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606" y="-33782"/>
            <a:ext cx="10515600" cy="1325563"/>
          </a:xfrm>
        </p:spPr>
        <p:txBody>
          <a:bodyPr>
            <a:normAutofit/>
          </a:bodyPr>
          <a:lstStyle/>
          <a:p>
            <a:r>
              <a:rPr lang="en-GB" sz="2400" dirty="0"/>
              <a:t>Investing to Create a Great Community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3A190-4EE7-B305-34DB-5227EABFA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697" y="1138683"/>
            <a:ext cx="5237903" cy="59529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000" u="sng" dirty="0"/>
              <a:t>Oak Room Café Bar</a:t>
            </a:r>
          </a:p>
          <a:p>
            <a:r>
              <a:rPr lang="en-GB" sz="2000" dirty="0"/>
              <a:t>Refurbished into a high spec facility</a:t>
            </a:r>
          </a:p>
          <a:p>
            <a:pPr lvl="2"/>
            <a:r>
              <a:rPr lang="en-GB" sz="1700" dirty="0"/>
              <a:t>Wood panelling</a:t>
            </a:r>
          </a:p>
          <a:p>
            <a:pPr lvl="2"/>
            <a:r>
              <a:rPr lang="en-GB" sz="1700" dirty="0"/>
              <a:t>Relaxing shades of green favoured in hospitality</a:t>
            </a:r>
          </a:p>
          <a:p>
            <a:pPr lvl="2"/>
            <a:r>
              <a:rPr lang="en-GB" sz="1700" dirty="0"/>
              <a:t>Enhanced bar area with new oak top</a:t>
            </a:r>
          </a:p>
          <a:p>
            <a:pPr lvl="2"/>
            <a:r>
              <a:rPr lang="en-GB" sz="1700" dirty="0"/>
              <a:t>Larger bar surface area</a:t>
            </a:r>
          </a:p>
          <a:p>
            <a:pPr lvl="2"/>
            <a:r>
              <a:rPr lang="en-GB" sz="1700" dirty="0"/>
              <a:t>Furniture that fit the space better and creates more comfort</a:t>
            </a:r>
          </a:p>
          <a:p>
            <a:pPr lvl="2"/>
            <a:r>
              <a:rPr lang="en-GB" sz="1700" dirty="0"/>
              <a:t>Improved lighting, blinds and acoustics</a:t>
            </a:r>
          </a:p>
          <a:p>
            <a:pPr lvl="2"/>
            <a:r>
              <a:rPr lang="en-GB" sz="1700" dirty="0"/>
              <a:t>Designed space for crockery, glassware and cutlery</a:t>
            </a:r>
          </a:p>
          <a:p>
            <a:pPr lvl="2"/>
            <a:r>
              <a:rPr lang="en-GB" sz="1700" dirty="0"/>
              <a:t>Wall mounted flat screen TVs</a:t>
            </a:r>
          </a:p>
          <a:p>
            <a:pPr lvl="2"/>
            <a:r>
              <a:rPr lang="en-GB" sz="1700" dirty="0"/>
              <a:t>Commercial (easy use) coffee machine</a:t>
            </a:r>
          </a:p>
          <a:p>
            <a:pPr lvl="1"/>
            <a:r>
              <a:rPr lang="en-GB" sz="2000" dirty="0"/>
              <a:t>Great for use when the Daffodil isn’t open</a:t>
            </a:r>
          </a:p>
          <a:p>
            <a:pPr lvl="2"/>
            <a:r>
              <a:rPr lang="en-GB" sz="1500" dirty="0"/>
              <a:t>28-32 seater designed to suit its use</a:t>
            </a:r>
          </a:p>
          <a:p>
            <a:pPr lvl="2"/>
            <a:r>
              <a:rPr lang="en-GB" sz="1500" dirty="0"/>
              <a:t>Can be used separately or part hall hire</a:t>
            </a:r>
          </a:p>
          <a:p>
            <a:pPr lvl="1"/>
            <a:r>
              <a:rPr lang="en-GB" sz="2000" dirty="0"/>
              <a:t>Designed to create a great space for:</a:t>
            </a:r>
          </a:p>
          <a:p>
            <a:pPr lvl="2"/>
            <a:r>
              <a:rPr lang="en-GB" sz="1700" dirty="0"/>
              <a:t>WI Meetings</a:t>
            </a:r>
          </a:p>
          <a:p>
            <a:pPr lvl="2"/>
            <a:r>
              <a:rPr lang="en-GB" sz="1700" dirty="0"/>
              <a:t>Craft fair tea room</a:t>
            </a:r>
          </a:p>
          <a:p>
            <a:pPr lvl="2"/>
            <a:r>
              <a:rPr lang="en-GB" sz="1700" dirty="0"/>
              <a:t>Christenings and wakes</a:t>
            </a:r>
          </a:p>
          <a:p>
            <a:pPr lvl="2"/>
            <a:r>
              <a:rPr lang="en-GB" sz="1700" dirty="0"/>
              <a:t>Ruby Tuesday afternoons</a:t>
            </a:r>
          </a:p>
          <a:p>
            <a:pPr lvl="2"/>
            <a:r>
              <a:rPr lang="en-GB" sz="1700" dirty="0"/>
              <a:t>Community evening café bar (not a pub)</a:t>
            </a:r>
          </a:p>
          <a:p>
            <a:pPr lvl="2"/>
            <a:r>
              <a:rPr lang="en-GB" sz="1700" dirty="0"/>
              <a:t>Sports events</a:t>
            </a:r>
          </a:p>
          <a:p>
            <a:pPr lvl="1"/>
            <a:r>
              <a:rPr lang="en-GB" sz="2000" dirty="0"/>
              <a:t>Re decorate the hall to create a great facility for booking and events</a:t>
            </a:r>
          </a:p>
          <a:p>
            <a:pPr lvl="2"/>
            <a:r>
              <a:rPr lang="en-GB" sz="1900" dirty="0"/>
              <a:t>Customer centric approach</a:t>
            </a:r>
          </a:p>
          <a:p>
            <a:pPr lvl="2"/>
            <a:r>
              <a:rPr lang="en-GB" sz="1900" dirty="0"/>
              <a:t>Sliding scale rentals</a:t>
            </a:r>
          </a:p>
          <a:p>
            <a:pPr lvl="2"/>
            <a:r>
              <a:rPr lang="en-GB" sz="1900" dirty="0"/>
              <a:t>Lighting systems</a:t>
            </a:r>
          </a:p>
          <a:p>
            <a:pPr lvl="2"/>
            <a:r>
              <a:rPr lang="en-GB" sz="1900" dirty="0"/>
              <a:t>Audio visual offerings</a:t>
            </a:r>
          </a:p>
          <a:p>
            <a:pPr lvl="2"/>
            <a:r>
              <a:rPr lang="en-GB" sz="1900" dirty="0"/>
              <a:t>Configuration planning to help customers</a:t>
            </a:r>
          </a:p>
          <a:p>
            <a:pPr lvl="2"/>
            <a:r>
              <a:rPr lang="en-GB" sz="1900" dirty="0"/>
              <a:t>Event plans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56F86-BE28-2879-4359-3F5897E66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134" y="1138683"/>
            <a:ext cx="1906391" cy="2541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6168A-7622-173A-9D23-9E4627FF8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0525" y="1151464"/>
            <a:ext cx="1257300" cy="2431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9B755-2601-4DA6-F1C6-661B4B23A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7825" y="1138683"/>
            <a:ext cx="1949586" cy="2599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54919B-71D9-9C31-055A-CB1650507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134" y="3380589"/>
            <a:ext cx="2918140" cy="2221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02D4FE-9C49-BABE-5A81-2E5907FDB9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0055" y="3478964"/>
            <a:ext cx="2175860" cy="1681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82D6DB-3CA5-3C50-22D1-8B73C6715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5531" y="5062366"/>
            <a:ext cx="1809750" cy="18097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548FEB-4EEB-2581-FA2F-A57879A61B72}"/>
              </a:ext>
            </a:extLst>
          </p:cNvPr>
          <p:cNvSpPr txBox="1"/>
          <p:nvPr/>
        </p:nvSpPr>
        <p:spPr>
          <a:xfrm>
            <a:off x="8032890" y="811572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Mood Board</a:t>
            </a:r>
          </a:p>
        </p:txBody>
      </p:sp>
    </p:spTree>
    <p:extLst>
      <p:ext uri="{BB962C8B-B14F-4D97-AF65-F5344CB8AC3E}">
        <p14:creationId xmlns:p14="http://schemas.microsoft.com/office/powerpoint/2010/main" val="161963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75C6129-25F1-EE1E-0422-4CA6515E1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075" y="321824"/>
            <a:ext cx="858470" cy="8487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83DF65-5984-107F-FF70-DE36E1050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083" y="4934640"/>
            <a:ext cx="2857500" cy="1923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997566-9985-C04A-65AF-F9399683E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944" y="2714152"/>
            <a:ext cx="2878667" cy="1619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350E70-2EB1-BC49-F9B3-4B17C6C3B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323" y="1382316"/>
            <a:ext cx="1914221" cy="17667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1CCB02-799C-A8B9-A195-37C75BBE0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503" y="5247356"/>
            <a:ext cx="2402474" cy="1619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9AF41E-F00D-844D-73DD-2813C604E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429" y="2930412"/>
            <a:ext cx="2486025" cy="18383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188A87-88E2-5AF5-861A-67050F6DC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5482" y="1542575"/>
            <a:ext cx="2446518" cy="1325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7DC5C7-5F66-2E53-044F-114533C3B8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5451" y="1428154"/>
            <a:ext cx="3028950" cy="1514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6FDB1C-77EA-94BC-1A31-D213F166D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038" y="1438781"/>
            <a:ext cx="1812215" cy="190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E3481-417E-9ECD-0215-B9420A041B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5650" y="2876328"/>
            <a:ext cx="2563101" cy="134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C8EB0A-5199-B99F-EAAC-DF281C43C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745" y="21187"/>
            <a:ext cx="10515600" cy="1325563"/>
          </a:xfrm>
        </p:spPr>
        <p:txBody>
          <a:bodyPr/>
          <a:lstStyle/>
          <a:p>
            <a:r>
              <a:rPr lang="en-GB" dirty="0"/>
              <a:t>CATOR 4 ALL - The         of Our 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DF20D-0CC6-D6B3-8F65-03022AA693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58437" y="5224462"/>
            <a:ext cx="1833563" cy="1638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3B0E81-1AEB-5936-E002-5D1CD66D45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4431" y="2833687"/>
            <a:ext cx="2086833" cy="1443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0ED8E-1317-7523-4050-81A8C12DAC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05167" y="3938588"/>
            <a:ext cx="2086833" cy="1409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EBFE8D-EAA4-BC5D-98ED-21D521DCE4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8426" y="3162758"/>
            <a:ext cx="2370011" cy="1775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1DF34-5373-1A0D-4D80-959E30B620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90488" y="4212431"/>
            <a:ext cx="2143125" cy="2484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0A1B1-434E-D34B-8407-3F06195558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20583" y="3339019"/>
            <a:ext cx="1591642" cy="1598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EA5784-A372-EEAD-BB90-EFC30F23D6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15173" y="5450431"/>
            <a:ext cx="2111354" cy="14075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338B52-C0E6-0AB8-01FE-0629196B40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9410" y="4758019"/>
            <a:ext cx="1619250" cy="1939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C9BBF-90ED-8AB6-6597-C3E1C50623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84946" y="4301651"/>
            <a:ext cx="2287342" cy="1465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277114-7287-30E1-8B05-DC2CE66EC2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13234" y="4437923"/>
            <a:ext cx="1369663" cy="22594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BF29AC-1457-6889-E93F-4DD1DB18699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81310" y="4301651"/>
            <a:ext cx="1474744" cy="1021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E05B85-7B56-6435-54FF-6A549FFA3BB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40200" y="1312533"/>
            <a:ext cx="2185646" cy="14544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80A8F5-8835-8E9B-B192-AD06532B2D5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25990" y="1780720"/>
            <a:ext cx="1619250" cy="16192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698A7E-AE4F-67A3-764A-B6862712896C}"/>
              </a:ext>
            </a:extLst>
          </p:cNvPr>
          <p:cNvSpPr txBox="1"/>
          <p:nvPr/>
        </p:nvSpPr>
        <p:spPr>
          <a:xfrm>
            <a:off x="8826340" y="2241322"/>
            <a:ext cx="10970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Ruby </a:t>
            </a:r>
          </a:p>
          <a:p>
            <a:r>
              <a:rPr lang="en-GB" sz="2000" dirty="0">
                <a:solidFill>
                  <a:srgbClr val="FFFF00"/>
                </a:solidFill>
              </a:rPr>
              <a:t>Tuesday</a:t>
            </a:r>
          </a:p>
          <a:p>
            <a:r>
              <a:rPr lang="en-GB" sz="2000" dirty="0">
                <a:solidFill>
                  <a:srgbClr val="FFFF00"/>
                </a:solidFill>
              </a:rPr>
              <a:t>Club</a:t>
            </a:r>
          </a:p>
        </p:txBody>
      </p:sp>
    </p:spTree>
    <p:extLst>
      <p:ext uri="{BB962C8B-B14F-4D97-AF65-F5344CB8AC3E}">
        <p14:creationId xmlns:p14="http://schemas.microsoft.com/office/powerpoint/2010/main" val="703054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2B82-DF32-2635-6985-B930B4D73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u="sng" dirty="0"/>
              <a:t>Cator Hall - Cator 4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2710-17D3-4F4F-AA38-943A76923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241" y="1362270"/>
            <a:ext cx="5181600" cy="5290457"/>
          </a:xfrm>
        </p:spPr>
        <p:txBody>
          <a:bodyPr>
            <a:normAutofit fontScale="85000" lnSpcReduction="20000"/>
          </a:bodyPr>
          <a:lstStyle/>
          <a:p>
            <a:r>
              <a:rPr lang="en-GB" sz="1900" dirty="0"/>
              <a:t>Appoint a management committee to create a “Cator 4 all Plan” ( up 5 people plus 1 PC)</a:t>
            </a:r>
            <a:endParaRPr lang="en-GB" sz="1700" dirty="0"/>
          </a:p>
          <a:p>
            <a:pPr lvl="1"/>
            <a:r>
              <a:rPr lang="en-GB" sz="1600" dirty="0"/>
              <a:t>Develop an investment plan to create an attractive space</a:t>
            </a:r>
          </a:p>
          <a:p>
            <a:pPr lvl="2"/>
            <a:r>
              <a:rPr lang="en-GB" sz="1400" dirty="0"/>
              <a:t>Attract sponsorship</a:t>
            </a:r>
          </a:p>
          <a:p>
            <a:pPr lvl="2"/>
            <a:r>
              <a:rPr lang="en-GB" sz="1400" dirty="0"/>
              <a:t>Use council funds/ grants</a:t>
            </a:r>
          </a:p>
          <a:p>
            <a:pPr lvl="2"/>
            <a:r>
              <a:rPr lang="en-GB" sz="1400" dirty="0"/>
              <a:t>Encourage community support and engagement</a:t>
            </a:r>
          </a:p>
          <a:p>
            <a:pPr lvl="1"/>
            <a:r>
              <a:rPr lang="en-GB" sz="1700" dirty="0"/>
              <a:t>Create a permanent Oak room facility that is inviting</a:t>
            </a:r>
          </a:p>
          <a:p>
            <a:pPr lvl="2"/>
            <a:r>
              <a:rPr lang="en-GB" sz="1400" dirty="0"/>
              <a:t>Small traditional tables and chairs, curtains, panelling and attractive paint scheme/ Improve lighting</a:t>
            </a:r>
          </a:p>
          <a:p>
            <a:pPr lvl="1"/>
            <a:r>
              <a:rPr lang="en-GB" sz="1700" dirty="0"/>
              <a:t>Create a Main Hall that is multi-functional and attractive</a:t>
            </a:r>
          </a:p>
          <a:p>
            <a:pPr lvl="2"/>
            <a:r>
              <a:rPr lang="en-GB" sz="1400" dirty="0"/>
              <a:t>Improve acoustics/ improve decoration/ celebrate history</a:t>
            </a:r>
          </a:p>
          <a:p>
            <a:pPr lvl="1"/>
            <a:r>
              <a:rPr lang="en-GB" sz="1700" dirty="0"/>
              <a:t>Invest in the garden area at some point </a:t>
            </a:r>
          </a:p>
          <a:p>
            <a:pPr lvl="1"/>
            <a:r>
              <a:rPr lang="en-GB" sz="1700" dirty="0"/>
              <a:t>Management committee to manage the booking diary and ensure fair and equal access for all</a:t>
            </a:r>
          </a:p>
          <a:p>
            <a:pPr lvl="1"/>
            <a:r>
              <a:rPr lang="en-GB" sz="1700" dirty="0"/>
              <a:t>Increase revenues and invest in bigger and better events for young and old</a:t>
            </a:r>
          </a:p>
          <a:p>
            <a:pPr lvl="2"/>
            <a:r>
              <a:rPr lang="en-GB" sz="1400" dirty="0"/>
              <a:t>Summer BBQ, Youth Disco’s, Childrens Easter, Christmas, Halloween parties, Village Movie events, casino/race nights, Senior afternoon social events</a:t>
            </a:r>
          </a:p>
          <a:p>
            <a:pPr lvl="1"/>
            <a:r>
              <a:rPr lang="en-GB" sz="1700" dirty="0"/>
              <a:t>Apply for a premise license to facilitate upwards of £10k of incremental revenue </a:t>
            </a:r>
          </a:p>
          <a:p>
            <a:pPr lvl="2"/>
            <a:r>
              <a:rPr lang="en-GB" sz="1400" dirty="0"/>
              <a:t>Management committee to recruit volunteers to operate bar facilities at events/ community pub etc.</a:t>
            </a:r>
          </a:p>
          <a:p>
            <a:pPr lvl="2"/>
            <a:r>
              <a:rPr lang="en-GB" sz="1400" dirty="0"/>
              <a:t>Management committee to manage bar and receive revenues and margin on behalf of the Council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AFF4-D84B-875B-E4E6-7F18DEC0C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2270"/>
            <a:ext cx="5181600" cy="54304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1900" u="sng" dirty="0"/>
              <a:t>Providing a multi licenced venue</a:t>
            </a:r>
          </a:p>
          <a:p>
            <a:r>
              <a:rPr lang="en-GB" sz="1700" dirty="0"/>
              <a:t>Provision of a PSR licence to enable music</a:t>
            </a:r>
          </a:p>
          <a:p>
            <a:r>
              <a:rPr lang="en-GB" sz="1700" dirty="0"/>
              <a:t>Provision of TV’s and TV licence </a:t>
            </a:r>
          </a:p>
          <a:p>
            <a:r>
              <a:rPr lang="en-GB" sz="1700" dirty="0"/>
              <a:t>Provision of Audio Visual and lighting for parties, disco’s etc.</a:t>
            </a:r>
          </a:p>
          <a:p>
            <a:r>
              <a:rPr lang="en-GB" sz="1700" dirty="0"/>
              <a:t>As a community asset the Management committee can apply for a premise licence</a:t>
            </a:r>
          </a:p>
          <a:p>
            <a:pPr lvl="2"/>
            <a:r>
              <a:rPr lang="en-GB" sz="1500" dirty="0"/>
              <a:t>Thousands of village halls operate a premise licence without a problem</a:t>
            </a:r>
          </a:p>
          <a:p>
            <a:pPr lvl="2"/>
            <a:r>
              <a:rPr lang="en-GB" sz="1500" dirty="0"/>
              <a:t>The parish council and councillors are not legally responsible</a:t>
            </a:r>
          </a:p>
          <a:p>
            <a:pPr lvl="2"/>
            <a:r>
              <a:rPr lang="en-GB" sz="1500" dirty="0"/>
              <a:t> The management committee take ownership on behalf of the council</a:t>
            </a:r>
          </a:p>
          <a:p>
            <a:pPr lvl="2"/>
            <a:r>
              <a:rPr lang="en-GB" sz="1500" dirty="0"/>
              <a:t>Councillors do not need to attend any courses</a:t>
            </a:r>
          </a:p>
          <a:p>
            <a:pPr lvl="2"/>
            <a:r>
              <a:rPr lang="en-GB" sz="1500" dirty="0"/>
              <a:t>You do not need a designated premises supervisor</a:t>
            </a:r>
          </a:p>
          <a:p>
            <a:pPr lvl="2"/>
            <a:r>
              <a:rPr lang="en-GB" sz="1500" dirty="0"/>
              <a:t>The management committee will designate trained volunteers to operate the licence</a:t>
            </a:r>
          </a:p>
          <a:p>
            <a:pPr lvl="2"/>
            <a:r>
              <a:rPr lang="en-GB" sz="1500" dirty="0"/>
              <a:t>There are plenty of willing volunteers</a:t>
            </a:r>
          </a:p>
          <a:p>
            <a:r>
              <a:rPr lang="en-GB" sz="1700" dirty="0"/>
              <a:t>A premises licence is needed as a core offering to meet the demand for licenced events</a:t>
            </a:r>
          </a:p>
          <a:p>
            <a:pPr lvl="1"/>
            <a:r>
              <a:rPr lang="en-GB" sz="1300" dirty="0"/>
              <a:t>There is strong demand for over 40 licensed events a year with only 15 Temporary event notices available</a:t>
            </a:r>
          </a:p>
          <a:p>
            <a:pPr lvl="2"/>
            <a:r>
              <a:rPr lang="en-GB" sz="1300" dirty="0"/>
              <a:t>The choice is a premise licence or a dry hall</a:t>
            </a:r>
          </a:p>
          <a:p>
            <a:pPr lvl="1"/>
            <a:r>
              <a:rPr lang="en-GB" sz="1300" dirty="0"/>
              <a:t>A licenced bar can generate over £10k in revenue a year</a:t>
            </a:r>
          </a:p>
          <a:p>
            <a:pPr lvl="1"/>
            <a:r>
              <a:rPr lang="en-GB" sz="1300" dirty="0"/>
              <a:t>Bar revenue can help to keep rental affordable</a:t>
            </a:r>
          </a:p>
          <a:p>
            <a:pPr lvl="1"/>
            <a:r>
              <a:rPr lang="en-GB" sz="1300" dirty="0"/>
              <a:t>Management committee take control of bar revenues and margins ( circa £200 margin per event)</a:t>
            </a:r>
          </a:p>
          <a:p>
            <a:pPr lvl="1"/>
            <a:r>
              <a:rPr lang="en-GB" sz="1300" dirty="0"/>
              <a:t>Revenues can be used to create bigger events, pay for Youth disco’s, Childrens Christmas parties, village movie events etc.</a:t>
            </a:r>
            <a:endParaRPr lang="en-GB" sz="900" dirty="0"/>
          </a:p>
          <a:p>
            <a:pPr lvl="2"/>
            <a:endParaRPr lang="en-GB" sz="900" dirty="0"/>
          </a:p>
          <a:p>
            <a:pPr lvl="1"/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118890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541C-B969-7454-1DB6-D5419BF8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u="sng" dirty="0"/>
              <a:t>Cator Hall Usage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F9E05-2E00-4FEB-7416-10489B5E4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225" y="1415078"/>
            <a:ext cx="5181600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3400" u="sng" dirty="0"/>
              <a:t>Uninvested</a:t>
            </a:r>
          </a:p>
          <a:p>
            <a:r>
              <a:rPr lang="en-GB" dirty="0"/>
              <a:t>6 wine club nights ( at risk due to licensing regulations)</a:t>
            </a:r>
          </a:p>
          <a:p>
            <a:r>
              <a:rPr lang="en-GB" dirty="0"/>
              <a:t>2 craft fairs</a:t>
            </a:r>
          </a:p>
          <a:p>
            <a:r>
              <a:rPr lang="en-GB" dirty="0"/>
              <a:t>WI events</a:t>
            </a:r>
          </a:p>
          <a:p>
            <a:r>
              <a:rPr lang="en-GB" dirty="0"/>
              <a:t>Stay &amp; Play ( currently supported by END’s)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7CDCC-66E9-4FEF-BE7C-501E1C0DD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15078"/>
            <a:ext cx="5181600" cy="555171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3400" u="sng" dirty="0"/>
              <a:t>Invested</a:t>
            </a:r>
          </a:p>
          <a:p>
            <a:r>
              <a:rPr lang="en-GB" dirty="0"/>
              <a:t>wine club nights</a:t>
            </a:r>
          </a:p>
          <a:p>
            <a:r>
              <a:rPr lang="en-GB" dirty="0"/>
              <a:t>Craft Fairs</a:t>
            </a:r>
          </a:p>
          <a:p>
            <a:r>
              <a:rPr lang="en-GB" dirty="0"/>
              <a:t>Wi events- Quiz night, </a:t>
            </a:r>
            <a:r>
              <a:rPr lang="en-GB" dirty="0" err="1"/>
              <a:t>Kurling</a:t>
            </a:r>
            <a:r>
              <a:rPr lang="en-GB" dirty="0"/>
              <a:t> etc.</a:t>
            </a:r>
          </a:p>
          <a:p>
            <a:r>
              <a:rPr lang="en-GB" dirty="0"/>
              <a:t>Stay &amp; Play</a:t>
            </a:r>
          </a:p>
          <a:p>
            <a:r>
              <a:rPr lang="en-GB" dirty="0"/>
              <a:t> Youth disco nights</a:t>
            </a:r>
          </a:p>
          <a:p>
            <a:r>
              <a:rPr lang="en-GB" dirty="0"/>
              <a:t>Senior “ Ruby Tuesday”  Socials/ tea dance</a:t>
            </a:r>
          </a:p>
          <a:p>
            <a:r>
              <a:rPr lang="en-GB" dirty="0"/>
              <a:t>Burns Night event</a:t>
            </a:r>
          </a:p>
          <a:p>
            <a:r>
              <a:rPr lang="en-GB" dirty="0"/>
              <a:t>St Patrick’s event</a:t>
            </a:r>
          </a:p>
          <a:p>
            <a:r>
              <a:rPr lang="en-GB" dirty="0"/>
              <a:t>Easter Childrens Party</a:t>
            </a:r>
          </a:p>
          <a:p>
            <a:r>
              <a:rPr lang="en-GB" dirty="0"/>
              <a:t>St George’s event</a:t>
            </a:r>
          </a:p>
          <a:p>
            <a:r>
              <a:rPr lang="en-GB" dirty="0"/>
              <a:t> Village Movie day/ Nights</a:t>
            </a:r>
          </a:p>
          <a:p>
            <a:r>
              <a:rPr lang="en-GB" dirty="0"/>
              <a:t>Village summer BBQ</a:t>
            </a:r>
          </a:p>
          <a:p>
            <a:r>
              <a:rPr lang="en-GB" dirty="0"/>
              <a:t>Village Harvest Ball</a:t>
            </a:r>
          </a:p>
          <a:p>
            <a:r>
              <a:rPr lang="en-GB" dirty="0"/>
              <a:t>Childrens Halloween Party</a:t>
            </a:r>
          </a:p>
          <a:p>
            <a:r>
              <a:rPr lang="en-GB" dirty="0"/>
              <a:t>Casino/ Race night events</a:t>
            </a:r>
          </a:p>
          <a:p>
            <a:r>
              <a:rPr lang="en-GB" dirty="0"/>
              <a:t>Village Christmas bake off</a:t>
            </a:r>
          </a:p>
          <a:p>
            <a:r>
              <a:rPr lang="en-GB" dirty="0"/>
              <a:t>Village Childrens Party</a:t>
            </a:r>
          </a:p>
          <a:p>
            <a:r>
              <a:rPr lang="en-GB" dirty="0"/>
              <a:t>Village New Years eve Party</a:t>
            </a:r>
          </a:p>
          <a:p>
            <a:r>
              <a:rPr lang="en-GB" dirty="0"/>
              <a:t>Community Café bar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398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BC9F6-9F74-3F3C-2C24-BB51B18C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40" y="3651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2400" u="sng" dirty="0"/>
              <a:t>Cator Hall Management Committee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744738B-E870-A5DA-951F-F63E528A9B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3093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C9DFAB97-D55C-2F74-4F68-22EF35E49747}"/>
              </a:ext>
            </a:extLst>
          </p:cNvPr>
          <p:cNvSpPr/>
          <p:nvPr/>
        </p:nvSpPr>
        <p:spPr>
          <a:xfrm>
            <a:off x="1333500" y="2077085"/>
            <a:ext cx="1958340" cy="96329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Parish Council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6B8A63-F0E3-B2E3-907D-A99CCCC19A7F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3291840" y="2558732"/>
            <a:ext cx="144329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C0CFB23-9BB1-9262-7DEF-945E0DA92659}"/>
              </a:ext>
            </a:extLst>
          </p:cNvPr>
          <p:cNvSpPr/>
          <p:nvPr/>
        </p:nvSpPr>
        <p:spPr>
          <a:xfrm>
            <a:off x="9781592" y="144054"/>
            <a:ext cx="1958340" cy="30932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u="sng" dirty="0"/>
              <a:t>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Council Appoints Management committee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Council agree terms of reference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Meet with key customers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Management committee proposes a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Council Reviews and supports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Village Open day to review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Implement the plan</a:t>
            </a:r>
          </a:p>
        </p:txBody>
      </p:sp>
    </p:spTree>
    <p:extLst>
      <p:ext uri="{BB962C8B-B14F-4D97-AF65-F5344CB8AC3E}">
        <p14:creationId xmlns:p14="http://schemas.microsoft.com/office/powerpoint/2010/main" val="362910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2393-E534-2368-3042-B6B5393B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5765"/>
          </a:xfrm>
        </p:spPr>
        <p:txBody>
          <a:bodyPr>
            <a:normAutofit/>
          </a:bodyPr>
          <a:lstStyle/>
          <a:p>
            <a:pPr algn="ctr"/>
            <a:r>
              <a:rPr lang="en-GB" sz="2400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2F24-521F-5A87-6A48-F3830023B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90"/>
            <a:ext cx="10515600" cy="5206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600" dirty="0"/>
              <a:t>The Parish council chose to invest £70k in Cator Hall</a:t>
            </a:r>
          </a:p>
          <a:p>
            <a:pPr lvl="1"/>
            <a:r>
              <a:rPr lang="en-GB" sz="1400" dirty="0"/>
              <a:t>That investment needs to deliver a financial or social benefit</a:t>
            </a:r>
          </a:p>
          <a:p>
            <a:r>
              <a:rPr lang="en-GB" sz="1600" dirty="0"/>
              <a:t>The status quo is not a sustainable model</a:t>
            </a:r>
          </a:p>
          <a:p>
            <a:r>
              <a:rPr lang="en-GB" sz="1600" dirty="0"/>
              <a:t>Limited investment brings limited use and a spiral of decline</a:t>
            </a:r>
            <a:endParaRPr lang="en-GB" sz="1400" dirty="0"/>
          </a:p>
          <a:p>
            <a:r>
              <a:rPr lang="en-GB" sz="1600" dirty="0"/>
              <a:t>There are opportunities for increased use</a:t>
            </a:r>
          </a:p>
          <a:p>
            <a:r>
              <a:rPr lang="en-GB" sz="1600" dirty="0"/>
              <a:t>We need to provide a great facility with a desirable offering to attract revenue</a:t>
            </a:r>
            <a:endParaRPr lang="en-GB" sz="1400" dirty="0"/>
          </a:p>
          <a:p>
            <a:r>
              <a:rPr lang="en-GB" sz="1600" dirty="0"/>
              <a:t>There are willing people to volunteer and operate as a management committee for the council</a:t>
            </a:r>
          </a:p>
          <a:p>
            <a:pPr lvl="1"/>
            <a:r>
              <a:rPr lang="en-GB" sz="1400" dirty="0"/>
              <a:t>To create and deliver an investment plan</a:t>
            </a:r>
          </a:p>
          <a:p>
            <a:pPr lvl="1"/>
            <a:r>
              <a:rPr lang="en-GB" sz="1400" dirty="0"/>
              <a:t>There are willing people able and qualified to deliver the vision</a:t>
            </a:r>
            <a:r>
              <a:rPr lang="en-GB" sz="1400"/>
              <a:t> </a:t>
            </a:r>
          </a:p>
          <a:p>
            <a:pPr lvl="1"/>
            <a:r>
              <a:rPr lang="en-GB" sz="1400" dirty="0"/>
              <a:t>There are willing people to create great events and activities to increase the use of the facility</a:t>
            </a:r>
          </a:p>
          <a:p>
            <a:r>
              <a:rPr lang="en-GB" sz="1800" b="1" u="sng" dirty="0"/>
              <a:t>The vision is CATOR HALL</a:t>
            </a:r>
            <a:r>
              <a:rPr lang="en-GB" sz="1800" b="1" u="sng"/>
              <a:t> </a:t>
            </a:r>
            <a:r>
              <a:rPr lang="en-GB" sz="1800" b="1" u="sng" dirty="0"/>
              <a:t> - CATOR 4 ALL</a:t>
            </a:r>
          </a:p>
          <a:p>
            <a:pPr lvl="1"/>
            <a:r>
              <a:rPr lang="en-GB" sz="1400" dirty="0"/>
              <a:t>Increased and differential use does not impact on historic and current users</a:t>
            </a:r>
          </a:p>
          <a:p>
            <a:pPr lvl="1"/>
            <a:r>
              <a:rPr lang="en-GB" sz="1400" dirty="0"/>
              <a:t>The church, Women’s institute, Wine Club, Craft Fair, Stay &amp; Play etc. will all continue to be core users of the hall with fair and equal access</a:t>
            </a:r>
          </a:p>
        </p:txBody>
      </p:sp>
    </p:spTree>
    <p:extLst>
      <p:ext uri="{BB962C8B-B14F-4D97-AF65-F5344CB8AC3E}">
        <p14:creationId xmlns:p14="http://schemas.microsoft.com/office/powerpoint/2010/main" val="3094005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14164</TotalTime>
  <Words>1545</Words>
  <Application>Microsoft Office PowerPoint</Application>
  <PresentationFormat>Widescreen</PresentationFormat>
  <Paragraphs>214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The Future of Cator Hall July 2024 Directional Consultation Presentation </vt:lpstr>
      <vt:lpstr>Background and Current status</vt:lpstr>
      <vt:lpstr>What are the options?</vt:lpstr>
      <vt:lpstr>Investing to Create a Great Community Hub</vt:lpstr>
      <vt:lpstr>CATOR 4 ALL - The         of Our Village</vt:lpstr>
      <vt:lpstr>Cator Hall - Cator 4 all</vt:lpstr>
      <vt:lpstr>Cator Hall Usage Output</vt:lpstr>
      <vt:lpstr>Cator Hall Management Committee</vt:lpstr>
      <vt:lpstr>Summary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Cator Hall Cator 4all</dc:title>
  <dc:creator>Joe Parks</dc:creator>
  <cp:lastModifiedBy>Joe Parks</cp:lastModifiedBy>
  <cp:revision>4</cp:revision>
  <dcterms:created xsi:type="dcterms:W3CDTF">2024-02-19T09:10:56Z</dcterms:created>
  <dcterms:modified xsi:type="dcterms:W3CDTF">2024-07-08T06:59:28Z</dcterms:modified>
</cp:coreProperties>
</file>